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428" r:id="rId4"/>
    <p:sldId id="381" r:id="rId5"/>
    <p:sldId id="430" r:id="rId6"/>
    <p:sldId id="435" r:id="rId7"/>
    <p:sldId id="438" r:id="rId8"/>
    <p:sldId id="439" r:id="rId9"/>
    <p:sldId id="437" r:id="rId10"/>
    <p:sldId id="440" r:id="rId11"/>
    <p:sldId id="434" r:id="rId12"/>
    <p:sldId id="433" r:id="rId13"/>
    <p:sldId id="442" r:id="rId14"/>
    <p:sldId id="420" r:id="rId15"/>
    <p:sldId id="425" r:id="rId16"/>
    <p:sldId id="424" r:id="rId17"/>
    <p:sldId id="432" r:id="rId18"/>
    <p:sldId id="42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D23E4-00F9-5B4D-8192-F103899878A6}" type="datetimeFigureOut">
              <a:rPr lang="en-US" smtClean="0"/>
              <a:t>12/8/24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DFCEB-9DA0-954D-B634-68A42B6F24E1}" type="slidenum">
              <a:rPr lang="en-US" smtClean="0"/>
              <a:t>‹#›</a:t>
            </a:fld>
            <a:endParaRPr lang="en-US"/>
          </a:p>
        </p:txBody>
      </p:sp>
    </p:spTree>
    <p:extLst>
      <p:ext uri="{BB962C8B-B14F-4D97-AF65-F5344CB8AC3E}">
        <p14:creationId xmlns:p14="http://schemas.microsoft.com/office/powerpoint/2010/main" val="3339061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3F5CA0-8E2A-AD43-8814-80BC3C8DEF72}" type="slidenum">
              <a:rPr lang="en-US" smtClean="0"/>
              <a:t>15</a:t>
            </a:fld>
            <a:endParaRPr lang="en-US"/>
          </a:p>
        </p:txBody>
      </p:sp>
    </p:spTree>
    <p:extLst>
      <p:ext uri="{BB962C8B-B14F-4D97-AF65-F5344CB8AC3E}">
        <p14:creationId xmlns:p14="http://schemas.microsoft.com/office/powerpoint/2010/main" val="1095400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48488-16B8-25D3-3EC1-EBB65388EE4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2B0D9DE-288E-772D-6926-9AB26D4092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92EA3E3-5EBE-8482-F077-DB0C905903D8}"/>
              </a:ext>
            </a:extLst>
          </p:cNvPr>
          <p:cNvSpPr>
            <a:spLocks noGrp="1"/>
          </p:cNvSpPr>
          <p:nvPr>
            <p:ph type="dt" sz="half" idx="10"/>
          </p:nvPr>
        </p:nvSpPr>
        <p:spPr/>
        <p:txBody>
          <a:bodyPr/>
          <a:lstStyle/>
          <a:p>
            <a:fld id="{B09F45EB-A10D-D848-8999-9101F44295E9}" type="datetimeFigureOut">
              <a:rPr lang="en-US" smtClean="0"/>
              <a:t>12/8/24</a:t>
            </a:fld>
            <a:endParaRPr lang="en-US"/>
          </a:p>
        </p:txBody>
      </p:sp>
      <p:sp>
        <p:nvSpPr>
          <p:cNvPr id="5" name="Footer Placeholder 4">
            <a:extLst>
              <a:ext uri="{FF2B5EF4-FFF2-40B4-BE49-F238E27FC236}">
                <a16:creationId xmlns:a16="http://schemas.microsoft.com/office/drawing/2014/main" id="{2F2F29F9-569F-DD98-8A90-DB02024CF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FBC45-8701-E9CA-4374-10E5313B8B06}"/>
              </a:ext>
            </a:extLst>
          </p:cNvPr>
          <p:cNvSpPr>
            <a:spLocks noGrp="1"/>
          </p:cNvSpPr>
          <p:nvPr>
            <p:ph type="sldNum" sz="quarter" idx="12"/>
          </p:nvPr>
        </p:nvSpPr>
        <p:spPr/>
        <p:txBody>
          <a:bodyPr/>
          <a:lstStyle/>
          <a:p>
            <a:fld id="{ED0DC6EF-4931-214F-875F-C15FE42FFCA3}" type="slidenum">
              <a:rPr lang="en-US" smtClean="0"/>
              <a:t>‹#›</a:t>
            </a:fld>
            <a:endParaRPr lang="en-US"/>
          </a:p>
        </p:txBody>
      </p:sp>
    </p:spTree>
    <p:extLst>
      <p:ext uri="{BB962C8B-B14F-4D97-AF65-F5344CB8AC3E}">
        <p14:creationId xmlns:p14="http://schemas.microsoft.com/office/powerpoint/2010/main" val="2417065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8EA6-DCEC-DE76-1A31-287CA066BD5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BB11A1-EEAC-1802-E0F3-C993F459999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893BFB-218B-AEED-259E-D64032198F68}"/>
              </a:ext>
            </a:extLst>
          </p:cNvPr>
          <p:cNvSpPr>
            <a:spLocks noGrp="1"/>
          </p:cNvSpPr>
          <p:nvPr>
            <p:ph type="dt" sz="half" idx="10"/>
          </p:nvPr>
        </p:nvSpPr>
        <p:spPr/>
        <p:txBody>
          <a:bodyPr/>
          <a:lstStyle/>
          <a:p>
            <a:fld id="{B09F45EB-A10D-D848-8999-9101F44295E9}" type="datetimeFigureOut">
              <a:rPr lang="en-US" smtClean="0"/>
              <a:t>12/8/24</a:t>
            </a:fld>
            <a:endParaRPr lang="en-US"/>
          </a:p>
        </p:txBody>
      </p:sp>
      <p:sp>
        <p:nvSpPr>
          <p:cNvPr id="5" name="Footer Placeholder 4">
            <a:extLst>
              <a:ext uri="{FF2B5EF4-FFF2-40B4-BE49-F238E27FC236}">
                <a16:creationId xmlns:a16="http://schemas.microsoft.com/office/drawing/2014/main" id="{73EF8D0E-23BC-5133-BEFC-57DBB8BA8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98C22-257D-4B60-4D06-123193CBD122}"/>
              </a:ext>
            </a:extLst>
          </p:cNvPr>
          <p:cNvSpPr>
            <a:spLocks noGrp="1"/>
          </p:cNvSpPr>
          <p:nvPr>
            <p:ph type="sldNum" sz="quarter" idx="12"/>
          </p:nvPr>
        </p:nvSpPr>
        <p:spPr/>
        <p:txBody>
          <a:bodyPr/>
          <a:lstStyle/>
          <a:p>
            <a:fld id="{ED0DC6EF-4931-214F-875F-C15FE42FFCA3}" type="slidenum">
              <a:rPr lang="en-US" smtClean="0"/>
              <a:t>‹#›</a:t>
            </a:fld>
            <a:endParaRPr lang="en-US"/>
          </a:p>
        </p:txBody>
      </p:sp>
    </p:spTree>
    <p:extLst>
      <p:ext uri="{BB962C8B-B14F-4D97-AF65-F5344CB8AC3E}">
        <p14:creationId xmlns:p14="http://schemas.microsoft.com/office/powerpoint/2010/main" val="2420728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8DC990-7C70-EB91-5255-0F71E6ADB13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3FC9166-C840-EE6A-507D-7A65478F14E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3A55F46-2154-EBAA-C90E-C22A85814AFB}"/>
              </a:ext>
            </a:extLst>
          </p:cNvPr>
          <p:cNvSpPr>
            <a:spLocks noGrp="1"/>
          </p:cNvSpPr>
          <p:nvPr>
            <p:ph type="dt" sz="half" idx="10"/>
          </p:nvPr>
        </p:nvSpPr>
        <p:spPr/>
        <p:txBody>
          <a:bodyPr/>
          <a:lstStyle/>
          <a:p>
            <a:fld id="{B09F45EB-A10D-D848-8999-9101F44295E9}" type="datetimeFigureOut">
              <a:rPr lang="en-US" smtClean="0"/>
              <a:t>12/8/24</a:t>
            </a:fld>
            <a:endParaRPr lang="en-US"/>
          </a:p>
        </p:txBody>
      </p:sp>
      <p:sp>
        <p:nvSpPr>
          <p:cNvPr id="5" name="Footer Placeholder 4">
            <a:extLst>
              <a:ext uri="{FF2B5EF4-FFF2-40B4-BE49-F238E27FC236}">
                <a16:creationId xmlns:a16="http://schemas.microsoft.com/office/drawing/2014/main" id="{35BD6446-45B8-85B2-CF05-EBD352A4C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6A3806-3F64-7A50-F06D-E8627A8222E8}"/>
              </a:ext>
            </a:extLst>
          </p:cNvPr>
          <p:cNvSpPr>
            <a:spLocks noGrp="1"/>
          </p:cNvSpPr>
          <p:nvPr>
            <p:ph type="sldNum" sz="quarter" idx="12"/>
          </p:nvPr>
        </p:nvSpPr>
        <p:spPr/>
        <p:txBody>
          <a:bodyPr/>
          <a:lstStyle/>
          <a:p>
            <a:fld id="{ED0DC6EF-4931-214F-875F-C15FE42FFCA3}" type="slidenum">
              <a:rPr lang="en-US" smtClean="0"/>
              <a:t>‹#›</a:t>
            </a:fld>
            <a:endParaRPr lang="en-US"/>
          </a:p>
        </p:txBody>
      </p:sp>
    </p:spTree>
    <p:extLst>
      <p:ext uri="{BB962C8B-B14F-4D97-AF65-F5344CB8AC3E}">
        <p14:creationId xmlns:p14="http://schemas.microsoft.com/office/powerpoint/2010/main" val="112217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BDDC-230D-6C80-2839-991983C55B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3ADF8BE-3A9E-06FB-A77D-CD06BB5262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1ADAA7-39B1-216C-300D-1E9CD8881431}"/>
              </a:ext>
            </a:extLst>
          </p:cNvPr>
          <p:cNvSpPr>
            <a:spLocks noGrp="1"/>
          </p:cNvSpPr>
          <p:nvPr>
            <p:ph type="dt" sz="half" idx="10"/>
          </p:nvPr>
        </p:nvSpPr>
        <p:spPr/>
        <p:txBody>
          <a:bodyPr/>
          <a:lstStyle/>
          <a:p>
            <a:fld id="{B09F45EB-A10D-D848-8999-9101F44295E9}" type="datetimeFigureOut">
              <a:rPr lang="en-US" smtClean="0"/>
              <a:t>12/8/24</a:t>
            </a:fld>
            <a:endParaRPr lang="en-US"/>
          </a:p>
        </p:txBody>
      </p:sp>
      <p:sp>
        <p:nvSpPr>
          <p:cNvPr id="5" name="Footer Placeholder 4">
            <a:extLst>
              <a:ext uri="{FF2B5EF4-FFF2-40B4-BE49-F238E27FC236}">
                <a16:creationId xmlns:a16="http://schemas.microsoft.com/office/drawing/2014/main" id="{D49874F9-E160-822B-19C2-FF2AD5A8E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29ECF-9148-91EB-104F-CC46EE2F9797}"/>
              </a:ext>
            </a:extLst>
          </p:cNvPr>
          <p:cNvSpPr>
            <a:spLocks noGrp="1"/>
          </p:cNvSpPr>
          <p:nvPr>
            <p:ph type="sldNum" sz="quarter" idx="12"/>
          </p:nvPr>
        </p:nvSpPr>
        <p:spPr/>
        <p:txBody>
          <a:bodyPr/>
          <a:lstStyle/>
          <a:p>
            <a:fld id="{ED0DC6EF-4931-214F-875F-C15FE42FFCA3}" type="slidenum">
              <a:rPr lang="en-US" smtClean="0"/>
              <a:t>‹#›</a:t>
            </a:fld>
            <a:endParaRPr lang="en-US"/>
          </a:p>
        </p:txBody>
      </p:sp>
    </p:spTree>
    <p:extLst>
      <p:ext uri="{BB962C8B-B14F-4D97-AF65-F5344CB8AC3E}">
        <p14:creationId xmlns:p14="http://schemas.microsoft.com/office/powerpoint/2010/main" val="263387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3FB4C-6216-C2A4-3BB1-319F3496486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82CBBDE-938C-2469-57AB-827131DB0CE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1859DA7-DBC9-E9FA-6E3C-726F72FFB55E}"/>
              </a:ext>
            </a:extLst>
          </p:cNvPr>
          <p:cNvSpPr>
            <a:spLocks noGrp="1"/>
          </p:cNvSpPr>
          <p:nvPr>
            <p:ph type="dt" sz="half" idx="10"/>
          </p:nvPr>
        </p:nvSpPr>
        <p:spPr/>
        <p:txBody>
          <a:bodyPr/>
          <a:lstStyle/>
          <a:p>
            <a:fld id="{B09F45EB-A10D-D848-8999-9101F44295E9}" type="datetimeFigureOut">
              <a:rPr lang="en-US" smtClean="0"/>
              <a:t>12/8/24</a:t>
            </a:fld>
            <a:endParaRPr lang="en-US"/>
          </a:p>
        </p:txBody>
      </p:sp>
      <p:sp>
        <p:nvSpPr>
          <p:cNvPr id="5" name="Footer Placeholder 4">
            <a:extLst>
              <a:ext uri="{FF2B5EF4-FFF2-40B4-BE49-F238E27FC236}">
                <a16:creationId xmlns:a16="http://schemas.microsoft.com/office/drawing/2014/main" id="{C5EF539F-9AB4-D497-333F-B78AD2E5D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57FF0-2C1F-25EF-DA42-FF7957EA2826}"/>
              </a:ext>
            </a:extLst>
          </p:cNvPr>
          <p:cNvSpPr>
            <a:spLocks noGrp="1"/>
          </p:cNvSpPr>
          <p:nvPr>
            <p:ph type="sldNum" sz="quarter" idx="12"/>
          </p:nvPr>
        </p:nvSpPr>
        <p:spPr/>
        <p:txBody>
          <a:bodyPr/>
          <a:lstStyle/>
          <a:p>
            <a:fld id="{ED0DC6EF-4931-214F-875F-C15FE42FFCA3}" type="slidenum">
              <a:rPr lang="en-US" smtClean="0"/>
              <a:t>‹#›</a:t>
            </a:fld>
            <a:endParaRPr lang="en-US"/>
          </a:p>
        </p:txBody>
      </p:sp>
    </p:spTree>
    <p:extLst>
      <p:ext uri="{BB962C8B-B14F-4D97-AF65-F5344CB8AC3E}">
        <p14:creationId xmlns:p14="http://schemas.microsoft.com/office/powerpoint/2010/main" val="125216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89D61-BC65-D646-4BC1-89229E6F9C5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91ED07-A7EA-C3A1-B4BE-6D73FE4EB51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6D13D56-9EE7-3F3E-49F4-2E796D51660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E54C0B1-6AA7-3576-8ED3-D5AB99C10044}"/>
              </a:ext>
            </a:extLst>
          </p:cNvPr>
          <p:cNvSpPr>
            <a:spLocks noGrp="1"/>
          </p:cNvSpPr>
          <p:nvPr>
            <p:ph type="dt" sz="half" idx="10"/>
          </p:nvPr>
        </p:nvSpPr>
        <p:spPr/>
        <p:txBody>
          <a:bodyPr/>
          <a:lstStyle/>
          <a:p>
            <a:fld id="{B09F45EB-A10D-D848-8999-9101F44295E9}" type="datetimeFigureOut">
              <a:rPr lang="en-US" smtClean="0"/>
              <a:t>12/8/24</a:t>
            </a:fld>
            <a:endParaRPr lang="en-US"/>
          </a:p>
        </p:txBody>
      </p:sp>
      <p:sp>
        <p:nvSpPr>
          <p:cNvPr id="6" name="Footer Placeholder 5">
            <a:extLst>
              <a:ext uri="{FF2B5EF4-FFF2-40B4-BE49-F238E27FC236}">
                <a16:creationId xmlns:a16="http://schemas.microsoft.com/office/drawing/2014/main" id="{BD7478E4-3B46-31E2-500C-2284832408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5DEC86-E3DD-13B5-F701-5E7C457BEB80}"/>
              </a:ext>
            </a:extLst>
          </p:cNvPr>
          <p:cNvSpPr>
            <a:spLocks noGrp="1"/>
          </p:cNvSpPr>
          <p:nvPr>
            <p:ph type="sldNum" sz="quarter" idx="12"/>
          </p:nvPr>
        </p:nvSpPr>
        <p:spPr/>
        <p:txBody>
          <a:bodyPr/>
          <a:lstStyle/>
          <a:p>
            <a:fld id="{ED0DC6EF-4931-214F-875F-C15FE42FFCA3}" type="slidenum">
              <a:rPr lang="en-US" smtClean="0"/>
              <a:t>‹#›</a:t>
            </a:fld>
            <a:endParaRPr lang="en-US"/>
          </a:p>
        </p:txBody>
      </p:sp>
    </p:spTree>
    <p:extLst>
      <p:ext uri="{BB962C8B-B14F-4D97-AF65-F5344CB8AC3E}">
        <p14:creationId xmlns:p14="http://schemas.microsoft.com/office/powerpoint/2010/main" val="3457789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FFF55-BDE3-259A-989F-DEF0D2AA139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6FFD346-A513-5B03-B933-2BB49B332B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FA620AF-2959-6AFF-056C-192F8D003D8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3BB9DFB-9F5D-E05F-0B34-B0E457F795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8554E97-B965-6BF0-92D6-F0279D9293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53E3E82-44BF-3A0C-1F14-B0BC621F05A4}"/>
              </a:ext>
            </a:extLst>
          </p:cNvPr>
          <p:cNvSpPr>
            <a:spLocks noGrp="1"/>
          </p:cNvSpPr>
          <p:nvPr>
            <p:ph type="dt" sz="half" idx="10"/>
          </p:nvPr>
        </p:nvSpPr>
        <p:spPr/>
        <p:txBody>
          <a:bodyPr/>
          <a:lstStyle/>
          <a:p>
            <a:fld id="{B09F45EB-A10D-D848-8999-9101F44295E9}" type="datetimeFigureOut">
              <a:rPr lang="en-US" smtClean="0"/>
              <a:t>12/8/24</a:t>
            </a:fld>
            <a:endParaRPr lang="en-US"/>
          </a:p>
        </p:txBody>
      </p:sp>
      <p:sp>
        <p:nvSpPr>
          <p:cNvPr id="8" name="Footer Placeholder 7">
            <a:extLst>
              <a:ext uri="{FF2B5EF4-FFF2-40B4-BE49-F238E27FC236}">
                <a16:creationId xmlns:a16="http://schemas.microsoft.com/office/drawing/2014/main" id="{3A7D49C8-9966-C189-CE8F-A53274DA0C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EC36D8-EE97-EDC6-C94E-CAF693042977}"/>
              </a:ext>
            </a:extLst>
          </p:cNvPr>
          <p:cNvSpPr>
            <a:spLocks noGrp="1"/>
          </p:cNvSpPr>
          <p:nvPr>
            <p:ph type="sldNum" sz="quarter" idx="12"/>
          </p:nvPr>
        </p:nvSpPr>
        <p:spPr/>
        <p:txBody>
          <a:bodyPr/>
          <a:lstStyle/>
          <a:p>
            <a:fld id="{ED0DC6EF-4931-214F-875F-C15FE42FFCA3}" type="slidenum">
              <a:rPr lang="en-US" smtClean="0"/>
              <a:t>‹#›</a:t>
            </a:fld>
            <a:endParaRPr lang="en-US"/>
          </a:p>
        </p:txBody>
      </p:sp>
    </p:spTree>
    <p:extLst>
      <p:ext uri="{BB962C8B-B14F-4D97-AF65-F5344CB8AC3E}">
        <p14:creationId xmlns:p14="http://schemas.microsoft.com/office/powerpoint/2010/main" val="2617812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D673C-96CC-93F4-E385-5DE399BC243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EE3B3BF-A35E-695D-E774-70024CF50EA2}"/>
              </a:ext>
            </a:extLst>
          </p:cNvPr>
          <p:cNvSpPr>
            <a:spLocks noGrp="1"/>
          </p:cNvSpPr>
          <p:nvPr>
            <p:ph type="dt" sz="half" idx="10"/>
          </p:nvPr>
        </p:nvSpPr>
        <p:spPr/>
        <p:txBody>
          <a:bodyPr/>
          <a:lstStyle/>
          <a:p>
            <a:fld id="{B09F45EB-A10D-D848-8999-9101F44295E9}" type="datetimeFigureOut">
              <a:rPr lang="en-US" smtClean="0"/>
              <a:t>12/8/24</a:t>
            </a:fld>
            <a:endParaRPr lang="en-US"/>
          </a:p>
        </p:txBody>
      </p:sp>
      <p:sp>
        <p:nvSpPr>
          <p:cNvPr id="4" name="Footer Placeholder 3">
            <a:extLst>
              <a:ext uri="{FF2B5EF4-FFF2-40B4-BE49-F238E27FC236}">
                <a16:creationId xmlns:a16="http://schemas.microsoft.com/office/drawing/2014/main" id="{01280DAC-024C-4365-15EA-4D1683836F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FE966B-7506-6382-865A-7B78E1A7765A}"/>
              </a:ext>
            </a:extLst>
          </p:cNvPr>
          <p:cNvSpPr>
            <a:spLocks noGrp="1"/>
          </p:cNvSpPr>
          <p:nvPr>
            <p:ph type="sldNum" sz="quarter" idx="12"/>
          </p:nvPr>
        </p:nvSpPr>
        <p:spPr/>
        <p:txBody>
          <a:bodyPr/>
          <a:lstStyle/>
          <a:p>
            <a:fld id="{ED0DC6EF-4931-214F-875F-C15FE42FFCA3}" type="slidenum">
              <a:rPr lang="en-US" smtClean="0"/>
              <a:t>‹#›</a:t>
            </a:fld>
            <a:endParaRPr lang="en-US"/>
          </a:p>
        </p:txBody>
      </p:sp>
    </p:spTree>
    <p:extLst>
      <p:ext uri="{BB962C8B-B14F-4D97-AF65-F5344CB8AC3E}">
        <p14:creationId xmlns:p14="http://schemas.microsoft.com/office/powerpoint/2010/main" val="1370580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F5CD72-9CAD-732B-ADBA-CB63FF119C01}"/>
              </a:ext>
            </a:extLst>
          </p:cNvPr>
          <p:cNvSpPr>
            <a:spLocks noGrp="1"/>
          </p:cNvSpPr>
          <p:nvPr>
            <p:ph type="dt" sz="half" idx="10"/>
          </p:nvPr>
        </p:nvSpPr>
        <p:spPr/>
        <p:txBody>
          <a:bodyPr/>
          <a:lstStyle/>
          <a:p>
            <a:fld id="{B09F45EB-A10D-D848-8999-9101F44295E9}" type="datetimeFigureOut">
              <a:rPr lang="en-US" smtClean="0"/>
              <a:t>12/8/24</a:t>
            </a:fld>
            <a:endParaRPr lang="en-US"/>
          </a:p>
        </p:txBody>
      </p:sp>
      <p:sp>
        <p:nvSpPr>
          <p:cNvPr id="3" name="Footer Placeholder 2">
            <a:extLst>
              <a:ext uri="{FF2B5EF4-FFF2-40B4-BE49-F238E27FC236}">
                <a16:creationId xmlns:a16="http://schemas.microsoft.com/office/drawing/2014/main" id="{FD20DD48-EB9B-A5A5-3CDA-8700BF432A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4A426-DDE7-4DD5-9281-7C4B0ED0502B}"/>
              </a:ext>
            </a:extLst>
          </p:cNvPr>
          <p:cNvSpPr>
            <a:spLocks noGrp="1"/>
          </p:cNvSpPr>
          <p:nvPr>
            <p:ph type="sldNum" sz="quarter" idx="12"/>
          </p:nvPr>
        </p:nvSpPr>
        <p:spPr/>
        <p:txBody>
          <a:bodyPr/>
          <a:lstStyle/>
          <a:p>
            <a:fld id="{ED0DC6EF-4931-214F-875F-C15FE42FFCA3}" type="slidenum">
              <a:rPr lang="en-US" smtClean="0"/>
              <a:t>‹#›</a:t>
            </a:fld>
            <a:endParaRPr lang="en-US"/>
          </a:p>
        </p:txBody>
      </p:sp>
    </p:spTree>
    <p:extLst>
      <p:ext uri="{BB962C8B-B14F-4D97-AF65-F5344CB8AC3E}">
        <p14:creationId xmlns:p14="http://schemas.microsoft.com/office/powerpoint/2010/main" val="44138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0BE7-0856-B014-29F9-5538B8F3444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A97252C-B399-023C-8BC1-1B01EC26BE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A1F735D-781D-A0D8-E863-A769480FC7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DD5A19-A105-337D-667E-D85AB482FCF6}"/>
              </a:ext>
            </a:extLst>
          </p:cNvPr>
          <p:cNvSpPr>
            <a:spLocks noGrp="1"/>
          </p:cNvSpPr>
          <p:nvPr>
            <p:ph type="dt" sz="half" idx="10"/>
          </p:nvPr>
        </p:nvSpPr>
        <p:spPr/>
        <p:txBody>
          <a:bodyPr/>
          <a:lstStyle/>
          <a:p>
            <a:fld id="{B09F45EB-A10D-D848-8999-9101F44295E9}" type="datetimeFigureOut">
              <a:rPr lang="en-US" smtClean="0"/>
              <a:t>12/8/24</a:t>
            </a:fld>
            <a:endParaRPr lang="en-US"/>
          </a:p>
        </p:txBody>
      </p:sp>
      <p:sp>
        <p:nvSpPr>
          <p:cNvPr id="6" name="Footer Placeholder 5">
            <a:extLst>
              <a:ext uri="{FF2B5EF4-FFF2-40B4-BE49-F238E27FC236}">
                <a16:creationId xmlns:a16="http://schemas.microsoft.com/office/drawing/2014/main" id="{AF08575B-F101-0849-1B5C-AB075BF00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B9C101-5B94-7598-C594-CF020C088050}"/>
              </a:ext>
            </a:extLst>
          </p:cNvPr>
          <p:cNvSpPr>
            <a:spLocks noGrp="1"/>
          </p:cNvSpPr>
          <p:nvPr>
            <p:ph type="sldNum" sz="quarter" idx="12"/>
          </p:nvPr>
        </p:nvSpPr>
        <p:spPr/>
        <p:txBody>
          <a:bodyPr/>
          <a:lstStyle/>
          <a:p>
            <a:fld id="{ED0DC6EF-4931-214F-875F-C15FE42FFCA3}" type="slidenum">
              <a:rPr lang="en-US" smtClean="0"/>
              <a:t>‹#›</a:t>
            </a:fld>
            <a:endParaRPr lang="en-US"/>
          </a:p>
        </p:txBody>
      </p:sp>
    </p:spTree>
    <p:extLst>
      <p:ext uri="{BB962C8B-B14F-4D97-AF65-F5344CB8AC3E}">
        <p14:creationId xmlns:p14="http://schemas.microsoft.com/office/powerpoint/2010/main" val="3122102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24A56-9FB2-8AAD-E6AB-328DCD86E0E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233B240-4867-4E85-F69D-62C0DF1CB1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AE71E0-CFC7-289C-11E5-CC73455803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6B45E98-1BFE-8192-12AE-E89504EDA250}"/>
              </a:ext>
            </a:extLst>
          </p:cNvPr>
          <p:cNvSpPr>
            <a:spLocks noGrp="1"/>
          </p:cNvSpPr>
          <p:nvPr>
            <p:ph type="dt" sz="half" idx="10"/>
          </p:nvPr>
        </p:nvSpPr>
        <p:spPr/>
        <p:txBody>
          <a:bodyPr/>
          <a:lstStyle/>
          <a:p>
            <a:fld id="{B09F45EB-A10D-D848-8999-9101F44295E9}" type="datetimeFigureOut">
              <a:rPr lang="en-US" smtClean="0"/>
              <a:t>12/8/24</a:t>
            </a:fld>
            <a:endParaRPr lang="en-US"/>
          </a:p>
        </p:txBody>
      </p:sp>
      <p:sp>
        <p:nvSpPr>
          <p:cNvPr id="6" name="Footer Placeholder 5">
            <a:extLst>
              <a:ext uri="{FF2B5EF4-FFF2-40B4-BE49-F238E27FC236}">
                <a16:creationId xmlns:a16="http://schemas.microsoft.com/office/drawing/2014/main" id="{4BDDC316-CB36-470B-21F1-1E524CEDEC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BD36A-B668-F514-D653-4F7EF34F7CB6}"/>
              </a:ext>
            </a:extLst>
          </p:cNvPr>
          <p:cNvSpPr>
            <a:spLocks noGrp="1"/>
          </p:cNvSpPr>
          <p:nvPr>
            <p:ph type="sldNum" sz="quarter" idx="12"/>
          </p:nvPr>
        </p:nvSpPr>
        <p:spPr/>
        <p:txBody>
          <a:bodyPr/>
          <a:lstStyle/>
          <a:p>
            <a:fld id="{ED0DC6EF-4931-214F-875F-C15FE42FFCA3}" type="slidenum">
              <a:rPr lang="en-US" smtClean="0"/>
              <a:t>‹#›</a:t>
            </a:fld>
            <a:endParaRPr lang="en-US"/>
          </a:p>
        </p:txBody>
      </p:sp>
    </p:spTree>
    <p:extLst>
      <p:ext uri="{BB962C8B-B14F-4D97-AF65-F5344CB8AC3E}">
        <p14:creationId xmlns:p14="http://schemas.microsoft.com/office/powerpoint/2010/main" val="520954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B40088-FF41-CE56-F6D6-4CA81C6D00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1FBE123-EF2E-D12B-BE7A-10C59E0541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E498DF-A9BB-178A-1274-5E7876FC05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9F45EB-A10D-D848-8999-9101F44295E9}" type="datetimeFigureOut">
              <a:rPr lang="en-US" smtClean="0"/>
              <a:t>12/8/24</a:t>
            </a:fld>
            <a:endParaRPr lang="en-US"/>
          </a:p>
        </p:txBody>
      </p:sp>
      <p:sp>
        <p:nvSpPr>
          <p:cNvPr id="5" name="Footer Placeholder 4">
            <a:extLst>
              <a:ext uri="{FF2B5EF4-FFF2-40B4-BE49-F238E27FC236}">
                <a16:creationId xmlns:a16="http://schemas.microsoft.com/office/drawing/2014/main" id="{40A1E1C1-651C-922B-8E76-A24DD05BA2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384C21-BCE7-58FF-4023-5D576EA9E0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0DC6EF-4931-214F-875F-C15FE42FFCA3}" type="slidenum">
              <a:rPr lang="en-US" smtClean="0"/>
              <a:t>‹#›</a:t>
            </a:fld>
            <a:endParaRPr lang="en-US"/>
          </a:p>
        </p:txBody>
      </p:sp>
    </p:spTree>
    <p:extLst>
      <p:ext uri="{BB962C8B-B14F-4D97-AF65-F5344CB8AC3E}">
        <p14:creationId xmlns:p14="http://schemas.microsoft.com/office/powerpoint/2010/main" val="1065616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s://doi.org/10.21428/9ca7392d.07cdfb82"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copim.pubpub.org/" TargetMode="External"/><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compendium.copim.ac.uk/" TargetMode="External"/><Relationship Id="rId10" Type="http://schemas.openxmlformats.org/officeDocument/2006/relationships/image" Target="../media/image7.png"/><Relationship Id="rId4" Type="http://schemas.openxmlformats.org/officeDocument/2006/relationships/hyperlink" Target="https://copim.pubpub.org/open-book-futures-project" TargetMode="Externa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3D888E9-8AC8-EC8E-0921-6F76A3515A19}"/>
              </a:ext>
            </a:extLst>
          </p:cNvPr>
          <p:cNvSpPr>
            <a:spLocks noGrp="1"/>
          </p:cNvSpPr>
          <p:nvPr>
            <p:ph type="ctrTitle"/>
          </p:nvPr>
        </p:nvSpPr>
        <p:spPr>
          <a:xfrm>
            <a:off x="3910592" y="316592"/>
            <a:ext cx="7998826" cy="4164820"/>
          </a:xfrm>
        </p:spPr>
        <p:txBody>
          <a:bodyPr anchor="t">
            <a:normAutofit/>
          </a:bodyPr>
          <a:lstStyle/>
          <a:p>
            <a:pPr algn="r">
              <a:spcBef>
                <a:spcPts val="1800"/>
              </a:spcBef>
              <a:spcAft>
                <a:spcPts val="400"/>
              </a:spcAft>
            </a:pPr>
            <a:r>
              <a:rPr lang="tr-TR" sz="3800" kern="100" dirty="0" err="1">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Promoting</a:t>
            </a:r>
            <a:r>
              <a:rPr lang="tr-TR" sz="3800" kern="100" dirty="0">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 </a:t>
            </a:r>
            <a:r>
              <a:rPr lang="tr-TR" sz="3800" kern="100" dirty="0" err="1">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Interactions</a:t>
            </a:r>
            <a:r>
              <a:rPr lang="tr-TR" sz="3800" kern="100" dirty="0">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 </a:t>
            </a:r>
            <a:r>
              <a:rPr lang="tr-TR" sz="3800" kern="100" dirty="0" err="1">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and</a:t>
            </a:r>
            <a:r>
              <a:rPr lang="tr-TR" sz="3800" kern="100" dirty="0">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 </a:t>
            </a:r>
            <a:r>
              <a:rPr lang="tr-TR" sz="3800" kern="100" dirty="0" err="1">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Engagement</a:t>
            </a:r>
            <a:r>
              <a:rPr lang="tr-TR" sz="3800" kern="100" dirty="0">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 </a:t>
            </a:r>
            <a:r>
              <a:rPr lang="tr-TR" sz="3800" kern="100" dirty="0" err="1">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with</a:t>
            </a:r>
            <a:r>
              <a:rPr lang="tr-TR" sz="3800" kern="100" dirty="0">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 </a:t>
            </a:r>
            <a:r>
              <a:rPr lang="tr-TR" sz="3800" kern="100" dirty="0" err="1">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Scholarly</a:t>
            </a:r>
            <a:r>
              <a:rPr lang="tr-TR" sz="3800" kern="100" dirty="0">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 </a:t>
            </a:r>
            <a:r>
              <a:rPr lang="tr-TR" sz="3800" kern="100" dirty="0" err="1">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Research</a:t>
            </a:r>
            <a:r>
              <a:rPr lang="tr-TR" sz="3800" kern="100" dirty="0">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 </a:t>
            </a:r>
            <a:r>
              <a:rPr lang="tr-TR" sz="3800" kern="100" dirty="0" err="1">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Speculations</a:t>
            </a:r>
            <a:r>
              <a:rPr lang="tr-TR" sz="3800" kern="100" dirty="0">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 on </a:t>
            </a:r>
            <a:r>
              <a:rPr lang="tr-TR" sz="3800" kern="100" dirty="0" err="1">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the</a:t>
            </a:r>
            <a:r>
              <a:rPr lang="tr-TR" sz="3800" kern="100" dirty="0">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 </a:t>
            </a:r>
            <a:r>
              <a:rPr lang="tr-TR" sz="3800" kern="100" dirty="0" err="1">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Advancement</a:t>
            </a:r>
            <a:r>
              <a:rPr lang="tr-TR" sz="3800" kern="100" dirty="0">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 of </a:t>
            </a:r>
            <a:r>
              <a:rPr lang="tr-TR" sz="3800" kern="100" dirty="0" err="1">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Experimental</a:t>
            </a:r>
            <a:r>
              <a:rPr lang="tr-TR" sz="3800" kern="100" dirty="0">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t> Publishing</a:t>
            </a:r>
            <a:br>
              <a:rPr lang="en-GB" sz="3800" kern="100" dirty="0">
                <a:solidFill>
                  <a:srgbClr val="FFFFFF"/>
                </a:solidFill>
                <a:effectLst/>
                <a:latin typeface="Avenir Book" panose="02000503020000020003" pitchFamily="2" charset="0"/>
                <a:ea typeface="Times New Roman" panose="02020603050405020304" pitchFamily="18" charset="0"/>
                <a:cs typeface="Times New Roman" panose="02020603050405020304" pitchFamily="18" charset="0"/>
              </a:rPr>
            </a:br>
            <a:r>
              <a:rPr lang="tr-TR" sz="3800" kern="100" dirty="0">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t> </a:t>
            </a:r>
            <a:br>
              <a:rPr lang="en-GB" sz="3800" kern="100" dirty="0">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br>
            <a:endParaRPr lang="en-US" sz="3800" dirty="0">
              <a:solidFill>
                <a:srgbClr val="FFFFFF"/>
              </a:solidFill>
            </a:endParaRPr>
          </a:p>
        </p:txBody>
      </p:sp>
      <p:sp>
        <p:nvSpPr>
          <p:cNvPr id="3" name="Subtitle 2">
            <a:extLst>
              <a:ext uri="{FF2B5EF4-FFF2-40B4-BE49-F238E27FC236}">
                <a16:creationId xmlns:a16="http://schemas.microsoft.com/office/drawing/2014/main" id="{FB90C3C2-2477-7D2B-9219-41EE83E762CF}"/>
              </a:ext>
            </a:extLst>
          </p:cNvPr>
          <p:cNvSpPr>
            <a:spLocks noGrp="1"/>
          </p:cNvSpPr>
          <p:nvPr>
            <p:ph type="subTitle" idx="1"/>
          </p:nvPr>
        </p:nvSpPr>
        <p:spPr>
          <a:xfrm>
            <a:off x="1204039" y="3466953"/>
            <a:ext cx="8578699" cy="3785535"/>
          </a:xfrm>
        </p:spPr>
        <p:txBody>
          <a:bodyPr>
            <a:normAutofit/>
          </a:bodyPr>
          <a:lstStyle/>
          <a:p>
            <a:pPr algn="l">
              <a:spcBef>
                <a:spcPts val="0"/>
              </a:spcBef>
              <a:spcAft>
                <a:spcPts val="0"/>
              </a:spcAft>
            </a:pPr>
            <a:r>
              <a:rPr lang="tr-TR" sz="2000" kern="100" dirty="0">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t>Janneke Adema</a:t>
            </a:r>
            <a:br>
              <a:rPr lang="en-GB" sz="2000" kern="100" dirty="0">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br>
            <a:r>
              <a:rPr lang="en-GB" sz="2000" kern="100" dirty="0" err="1">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t>Copim</a:t>
            </a:r>
            <a:r>
              <a:rPr lang="en-GB" sz="2000" kern="100" dirty="0">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t>/Open Book Futures</a:t>
            </a:r>
            <a:br>
              <a:rPr lang="tr-TR" sz="2000" kern="100" baseline="30000" dirty="0">
                <a:solidFill>
                  <a:srgbClr val="FFFFFF"/>
                </a:solidFill>
                <a:latin typeface="Avenir Book" panose="02000503020000020003" pitchFamily="2" charset="0"/>
                <a:ea typeface="Aptos" panose="020B0004020202020204" pitchFamily="34" charset="0"/>
                <a:cs typeface="Times New Roman" panose="02020603050405020304" pitchFamily="18" charset="0"/>
              </a:rPr>
            </a:br>
            <a:r>
              <a:rPr lang="tr-TR" sz="2000" kern="100" dirty="0" err="1">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t>Centre</a:t>
            </a:r>
            <a:r>
              <a:rPr lang="tr-TR" sz="2000" kern="100" dirty="0">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t> </a:t>
            </a:r>
            <a:r>
              <a:rPr lang="tr-TR" sz="2000" kern="100" dirty="0" err="1">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t>for</a:t>
            </a:r>
            <a:r>
              <a:rPr lang="tr-TR" sz="2000" kern="100" dirty="0">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t> </a:t>
            </a:r>
            <a:r>
              <a:rPr lang="tr-TR" sz="2000" kern="100" dirty="0" err="1">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t>Postdigital</a:t>
            </a:r>
            <a:r>
              <a:rPr lang="tr-TR" sz="2000" kern="100" dirty="0">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t> </a:t>
            </a:r>
            <a:r>
              <a:rPr lang="tr-TR" sz="2000" kern="100" dirty="0" err="1">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t>Cultures</a:t>
            </a:r>
            <a:r>
              <a:rPr lang="tr-TR" sz="2000" kern="100" dirty="0">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t>, </a:t>
            </a:r>
            <a:r>
              <a:rPr lang="tr-TR" sz="2000" kern="100" dirty="0" err="1">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t>Coventry</a:t>
            </a:r>
            <a:r>
              <a:rPr lang="tr-TR" sz="2000" kern="100" dirty="0">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t> </a:t>
            </a:r>
            <a:r>
              <a:rPr lang="tr-TR" sz="2000" kern="100" dirty="0" err="1">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t>University</a:t>
            </a:r>
            <a:br>
              <a:rPr lang="en-GB" sz="2000" kern="100" dirty="0">
                <a:solidFill>
                  <a:srgbClr val="FFFFFF"/>
                </a:solidFill>
                <a:effectLst/>
                <a:latin typeface="Avenir Book" panose="02000503020000020003" pitchFamily="2" charset="0"/>
                <a:ea typeface="Aptos" panose="020B0004020202020204" pitchFamily="34" charset="0"/>
                <a:cs typeface="Times New Roman" panose="02020603050405020304" pitchFamily="18" charset="0"/>
              </a:rPr>
            </a:br>
            <a:endParaRPr lang="en-GB" sz="2000" kern="100" dirty="0">
              <a:solidFill>
                <a:srgbClr val="FFFFFF"/>
              </a:solidFill>
              <a:effectLst/>
              <a:latin typeface="Avenir Book" panose="02000503020000020003" pitchFamily="2" charset="0"/>
              <a:ea typeface="Aptos" panose="020B0004020202020204" pitchFamily="34" charset="0"/>
              <a:cs typeface="Times New Roman" panose="02020603050405020304" pitchFamily="18" charset="0"/>
            </a:endParaRPr>
          </a:p>
          <a:p>
            <a:pPr algn="l">
              <a:spcBef>
                <a:spcPts val="0"/>
              </a:spcBef>
              <a:spcAft>
                <a:spcPts val="0"/>
              </a:spcAft>
            </a:pPr>
            <a:r>
              <a:rPr lang="en-GB" sz="2000" dirty="0"/>
              <a:t>Open Monograph Publishing Workshop: Towards Sustainable Open Access Book Publishing in the Global South Context</a:t>
            </a:r>
          </a:p>
          <a:p>
            <a:pPr algn="l">
              <a:spcBef>
                <a:spcPts val="0"/>
              </a:spcBef>
              <a:spcAft>
                <a:spcPts val="0"/>
              </a:spcAft>
            </a:pPr>
            <a:endParaRPr lang="en-GB" sz="2000" dirty="0">
              <a:solidFill>
                <a:srgbClr val="FFFFFF"/>
              </a:solidFill>
              <a:latin typeface="Avenir Book" panose="02000503020000020003" pitchFamily="2" charset="0"/>
            </a:endParaRPr>
          </a:p>
          <a:p>
            <a:pPr algn="l">
              <a:spcBef>
                <a:spcPts val="0"/>
              </a:spcBef>
            </a:pPr>
            <a:r>
              <a:rPr lang="en-GB" sz="2000" dirty="0">
                <a:solidFill>
                  <a:srgbClr val="FFFFFF"/>
                </a:solidFill>
                <a:latin typeface="Avenir Book" panose="02000503020000020003" pitchFamily="2" charset="0"/>
              </a:rPr>
              <a:t>University of Cape Town, 9-10 December 2024</a:t>
            </a:r>
          </a:p>
          <a:p>
            <a:pPr algn="l"/>
            <a:r>
              <a:rPr lang="en-GB" sz="2000" dirty="0">
                <a:solidFill>
                  <a:srgbClr val="FFFFFF"/>
                </a:solidFill>
                <a:latin typeface="Avenir Book" panose="02000503020000020003" pitchFamily="2" charset="0"/>
              </a:rPr>
              <a:t>2nd Global Summit on Diamond Open Access: </a:t>
            </a:r>
            <a:r>
              <a:rPr lang="en-GB" sz="2000" dirty="0" err="1">
                <a:solidFill>
                  <a:srgbClr val="FFFFFF"/>
                </a:solidFill>
                <a:latin typeface="Avenir Book" panose="02000503020000020003" pitchFamily="2" charset="0"/>
              </a:rPr>
              <a:t>Centering</a:t>
            </a:r>
            <a:r>
              <a:rPr lang="en-GB" sz="2000" dirty="0">
                <a:solidFill>
                  <a:srgbClr val="FFFFFF"/>
                </a:solidFill>
                <a:latin typeface="Avenir Book" panose="02000503020000020003" pitchFamily="2" charset="0"/>
              </a:rPr>
              <a:t> Social Justice in Scholarly Communication to Advance Research as a Public Good.</a:t>
            </a:r>
          </a:p>
          <a:p>
            <a:pPr algn="l"/>
            <a:endParaRPr lang="en-US" sz="500" dirty="0">
              <a:solidFill>
                <a:srgbClr val="FFFFFF"/>
              </a:solidFill>
            </a:endParaRPr>
          </a:p>
        </p:txBody>
      </p:sp>
      <p:sp>
        <p:nvSpPr>
          <p:cNvPr id="1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3"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5"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7" name="Straight Connector 1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9"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1"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3"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4" name="TextBox 3">
            <a:extLst>
              <a:ext uri="{FF2B5EF4-FFF2-40B4-BE49-F238E27FC236}">
                <a16:creationId xmlns:a16="http://schemas.microsoft.com/office/drawing/2014/main" id="{EE387037-6A6D-7171-3EEE-BE8C1ADAE513}"/>
              </a:ext>
            </a:extLst>
          </p:cNvPr>
          <p:cNvSpPr txBox="1"/>
          <p:nvPr/>
        </p:nvSpPr>
        <p:spPr>
          <a:xfrm>
            <a:off x="2950029" y="827314"/>
            <a:ext cx="184731" cy="369332"/>
          </a:xfrm>
          <a:prstGeom prst="rect">
            <a:avLst/>
          </a:prstGeom>
          <a:noFill/>
        </p:spPr>
        <p:txBody>
          <a:bodyPr wrap="none" rtlCol="0">
            <a:spAutoFit/>
          </a:bodyPr>
          <a:lstStyle/>
          <a:p>
            <a:endParaRPr lang="en-US" dirty="0"/>
          </a:p>
        </p:txBody>
      </p:sp>
      <p:pic>
        <p:nvPicPr>
          <p:cNvPr id="12" name="Picture 4">
            <a:extLst>
              <a:ext uri="{FF2B5EF4-FFF2-40B4-BE49-F238E27FC236}">
                <a16:creationId xmlns:a16="http://schemas.microsoft.com/office/drawing/2014/main" id="{23EF3E01-32C0-1C13-2D59-944B46D00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96" y="357012"/>
            <a:ext cx="3653046" cy="18767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logo with a black background&#10;&#10;Description automatically generated">
            <a:extLst>
              <a:ext uri="{FF2B5EF4-FFF2-40B4-BE49-F238E27FC236}">
                <a16:creationId xmlns:a16="http://schemas.microsoft.com/office/drawing/2014/main" id="{6FC1BA70-CC4E-9D0F-BFA5-62C5E145D7BB}"/>
              </a:ext>
            </a:extLst>
          </p:cNvPr>
          <p:cNvPicPr>
            <a:picLocks noChangeAspect="1"/>
          </p:cNvPicPr>
          <p:nvPr/>
        </p:nvPicPr>
        <p:blipFill>
          <a:blip r:embed="rId3"/>
          <a:stretch>
            <a:fillRect/>
          </a:stretch>
        </p:blipFill>
        <p:spPr>
          <a:xfrm>
            <a:off x="9013970" y="3514226"/>
            <a:ext cx="2827580" cy="1094547"/>
          </a:xfrm>
          <a:prstGeom prst="rect">
            <a:avLst/>
          </a:prstGeom>
        </p:spPr>
      </p:pic>
    </p:spTree>
    <p:extLst>
      <p:ext uri="{BB962C8B-B14F-4D97-AF65-F5344CB8AC3E}">
        <p14:creationId xmlns:p14="http://schemas.microsoft.com/office/powerpoint/2010/main" val="2071850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B1A3CDCF-127D-A55F-20C6-AAAB7A33DCB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6276048-08D7-0F0F-6254-E94396F09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7EA81C-FB4E-6C1B-D423-0DB10F9B5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756EE71-4B27-4A19-7558-522894149649}"/>
              </a:ext>
            </a:extLst>
          </p:cNvPr>
          <p:cNvSpPr>
            <a:spLocks noGrp="1"/>
          </p:cNvSpPr>
          <p:nvPr>
            <p:ph type="title"/>
          </p:nvPr>
        </p:nvSpPr>
        <p:spPr>
          <a:xfrm>
            <a:off x="1188069" y="381935"/>
            <a:ext cx="4008583" cy="5974414"/>
          </a:xfrm>
        </p:spPr>
        <p:txBody>
          <a:bodyPr anchor="ctr">
            <a:normAutofit/>
          </a:bodyPr>
          <a:lstStyle/>
          <a:p>
            <a:r>
              <a:rPr lang="en-GB" sz="4800" dirty="0">
                <a:solidFill>
                  <a:srgbClr val="FFFFFF"/>
                </a:solidFill>
                <a:latin typeface="Avenir Book" panose="02000503020000020003" pitchFamily="2" charset="0"/>
                <a:ea typeface="Aptos" panose="020B0004020202020204" pitchFamily="34" charset="0"/>
              </a:rPr>
              <a:t>S</a:t>
            </a:r>
            <a:r>
              <a:rPr lang="en-GB" sz="4800" dirty="0">
                <a:solidFill>
                  <a:srgbClr val="FFFFFF"/>
                </a:solidFill>
                <a:effectLst/>
                <a:latin typeface="Avenir Book" panose="02000503020000020003" pitchFamily="2" charset="0"/>
                <a:ea typeface="Aptos" panose="020B0004020202020204" pitchFamily="34" charset="0"/>
              </a:rPr>
              <a:t>cholarly </a:t>
            </a:r>
            <a:r>
              <a:rPr lang="en-GB" sz="4800" dirty="0">
                <a:solidFill>
                  <a:srgbClr val="FFFFFF"/>
                </a:solidFill>
                <a:latin typeface="Avenir Book" panose="02000503020000020003" pitchFamily="2" charset="0"/>
                <a:ea typeface="Aptos" panose="020B0004020202020204" pitchFamily="34" charset="0"/>
              </a:rPr>
              <a:t>I</a:t>
            </a:r>
            <a:r>
              <a:rPr lang="en-GB" sz="4800" dirty="0">
                <a:solidFill>
                  <a:srgbClr val="FFFFFF"/>
                </a:solidFill>
                <a:effectLst/>
                <a:latin typeface="Avenir Book" panose="02000503020000020003" pitchFamily="2" charset="0"/>
                <a:ea typeface="Aptos" panose="020B0004020202020204" pitchFamily="34" charset="0"/>
              </a:rPr>
              <a:t>nteraction Around </a:t>
            </a:r>
            <a:r>
              <a:rPr lang="en-GB" sz="4800" dirty="0">
                <a:solidFill>
                  <a:srgbClr val="FFFFFF"/>
                </a:solidFill>
                <a:latin typeface="Avenir Book" panose="02000503020000020003" pitchFamily="2" charset="0"/>
                <a:ea typeface="Aptos" panose="020B0004020202020204" pitchFamily="34" charset="0"/>
              </a:rPr>
              <a:t>O</a:t>
            </a:r>
            <a:r>
              <a:rPr lang="en-GB" sz="4800" dirty="0">
                <a:solidFill>
                  <a:srgbClr val="FFFFFF"/>
                </a:solidFill>
                <a:effectLst/>
                <a:latin typeface="Avenir Book" panose="02000503020000020003" pitchFamily="2" charset="0"/>
                <a:ea typeface="Aptos" panose="020B0004020202020204" pitchFamily="34" charset="0"/>
              </a:rPr>
              <a:t>pen </a:t>
            </a:r>
            <a:r>
              <a:rPr lang="en-GB" sz="4800" dirty="0">
                <a:solidFill>
                  <a:srgbClr val="FFFFFF"/>
                </a:solidFill>
                <a:latin typeface="Avenir Book" panose="02000503020000020003" pitchFamily="2" charset="0"/>
                <a:ea typeface="Aptos" panose="020B0004020202020204" pitchFamily="34" charset="0"/>
              </a:rPr>
              <a:t>A</a:t>
            </a:r>
            <a:r>
              <a:rPr lang="en-GB" sz="4800" dirty="0">
                <a:solidFill>
                  <a:srgbClr val="FFFFFF"/>
                </a:solidFill>
                <a:effectLst/>
                <a:latin typeface="Avenir Book" panose="02000503020000020003" pitchFamily="2" charset="0"/>
                <a:ea typeface="Aptos" panose="020B0004020202020204" pitchFamily="34" charset="0"/>
              </a:rPr>
              <a:t>ccess </a:t>
            </a:r>
            <a:r>
              <a:rPr lang="en-GB" sz="4800" dirty="0">
                <a:solidFill>
                  <a:srgbClr val="FFFFFF"/>
                </a:solidFill>
                <a:latin typeface="Avenir Book" panose="02000503020000020003" pitchFamily="2" charset="0"/>
                <a:ea typeface="Aptos" panose="020B0004020202020204" pitchFamily="34" charset="0"/>
              </a:rPr>
              <a:t>B</a:t>
            </a:r>
            <a:r>
              <a:rPr lang="en-GB" sz="4800" dirty="0">
                <a:solidFill>
                  <a:srgbClr val="FFFFFF"/>
                </a:solidFill>
                <a:effectLst/>
                <a:latin typeface="Avenir Book" panose="02000503020000020003" pitchFamily="2" charset="0"/>
                <a:ea typeface="Aptos" panose="020B0004020202020204" pitchFamily="34" charset="0"/>
              </a:rPr>
              <a:t>ooks </a:t>
            </a:r>
            <a:endParaRPr lang="en-US" sz="4800" dirty="0">
              <a:solidFill>
                <a:srgbClr val="FFFFFF"/>
              </a:solidFill>
              <a:latin typeface="Avenir Book" panose="02000503020000020003" pitchFamily="2" charset="0"/>
            </a:endParaRPr>
          </a:p>
        </p:txBody>
      </p:sp>
      <p:grpSp>
        <p:nvGrpSpPr>
          <p:cNvPr id="12" name="Group 11">
            <a:extLst>
              <a:ext uri="{FF2B5EF4-FFF2-40B4-BE49-F238E27FC236}">
                <a16:creationId xmlns:a16="http://schemas.microsoft.com/office/drawing/2014/main" id="{2460407B-E78D-A1D6-487A-A93A5C440B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12CA1067-033C-C897-F886-BE25294E1D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23B8D980-FA41-8CEA-6142-DEEC1EE33E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B90E6875-6943-9BEF-AEE9-CD6FBE8F5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71AA61E-E989-D30E-39B0-51EB19B954EB}"/>
              </a:ext>
            </a:extLst>
          </p:cNvPr>
          <p:cNvSpPr>
            <a:spLocks noGrp="1"/>
          </p:cNvSpPr>
          <p:nvPr>
            <p:ph idx="1"/>
          </p:nvPr>
        </p:nvSpPr>
        <p:spPr>
          <a:xfrm>
            <a:off x="6344750" y="837005"/>
            <a:ext cx="4771607" cy="5837949"/>
          </a:xfrm>
        </p:spPr>
        <p:txBody>
          <a:bodyPr anchor="ctr">
            <a:normAutofit/>
          </a:bodyPr>
          <a:lstStyle/>
          <a:p>
            <a:r>
              <a:rPr lang="en-US" dirty="0">
                <a:solidFill>
                  <a:schemeClr val="tx1">
                    <a:alpha val="80000"/>
                  </a:schemeClr>
                </a:solidFill>
                <a:latin typeface="Avenir Book" panose="02000503020000020003" pitchFamily="2" charset="0"/>
              </a:rPr>
              <a:t>Open Annotations</a:t>
            </a:r>
          </a:p>
          <a:p>
            <a:r>
              <a:rPr lang="en-US" dirty="0">
                <a:solidFill>
                  <a:schemeClr val="tx1">
                    <a:alpha val="80000"/>
                  </a:schemeClr>
                </a:solidFill>
                <a:latin typeface="Avenir Book" panose="02000503020000020003" pitchFamily="2" charset="0"/>
              </a:rPr>
              <a:t>Open Peer Review</a:t>
            </a:r>
          </a:p>
          <a:p>
            <a:r>
              <a:rPr lang="en-US" dirty="0">
                <a:solidFill>
                  <a:schemeClr val="tx1">
                    <a:alpha val="80000"/>
                  </a:schemeClr>
                </a:solidFill>
                <a:latin typeface="Avenir Book" panose="02000503020000020003" pitchFamily="2" charset="0"/>
              </a:rPr>
              <a:t>Remix and Reuse</a:t>
            </a:r>
          </a:p>
          <a:p>
            <a:r>
              <a:rPr lang="en-US" dirty="0">
                <a:solidFill>
                  <a:schemeClr val="tx1">
                    <a:alpha val="80000"/>
                  </a:schemeClr>
                </a:solidFill>
                <a:latin typeface="Avenir Book" panose="02000503020000020003" pitchFamily="2" charset="0"/>
              </a:rPr>
              <a:t>Open and Social Scholarship</a:t>
            </a:r>
          </a:p>
          <a:p>
            <a:r>
              <a:rPr lang="en-US" dirty="0">
                <a:solidFill>
                  <a:schemeClr val="tx1">
                    <a:alpha val="80000"/>
                  </a:schemeClr>
                </a:solidFill>
                <a:latin typeface="Avenir Book" panose="02000503020000020003" pitchFamily="2" charset="0"/>
              </a:rPr>
              <a:t>Versioning and Processual Publishing</a:t>
            </a:r>
          </a:p>
          <a:p>
            <a:endParaRPr lang="en-US" sz="2000" dirty="0">
              <a:solidFill>
                <a:schemeClr val="tx1">
                  <a:alpha val="80000"/>
                </a:schemeClr>
              </a:solidFill>
            </a:endParaRPr>
          </a:p>
        </p:txBody>
      </p:sp>
      <p:cxnSp>
        <p:nvCxnSpPr>
          <p:cNvPr id="17" name="Straight Connector 16">
            <a:extLst>
              <a:ext uri="{FF2B5EF4-FFF2-40B4-BE49-F238E27FC236}">
                <a16:creationId xmlns:a16="http://schemas.microsoft.com/office/drawing/2014/main" id="{60EC2107-D0A5-3E03-D02A-3C28F8BD83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34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A856-79CA-A84C-B2CC-0CD2A1800EF9}"/>
              </a:ext>
            </a:extLst>
          </p:cNvPr>
          <p:cNvSpPr>
            <a:spLocks noGrp="1"/>
          </p:cNvSpPr>
          <p:nvPr>
            <p:ph type="title"/>
          </p:nvPr>
        </p:nvSpPr>
        <p:spPr/>
        <p:txBody>
          <a:bodyPr/>
          <a:lstStyle/>
          <a:p>
            <a:endParaRPr lang="en-US"/>
          </a:p>
        </p:txBody>
      </p:sp>
      <p:pic>
        <p:nvPicPr>
          <p:cNvPr id="5" name="Content Placeholder 4" descr="Graphical user interface&#10;&#10;Description automatically generated">
            <a:extLst>
              <a:ext uri="{FF2B5EF4-FFF2-40B4-BE49-F238E27FC236}">
                <a16:creationId xmlns:a16="http://schemas.microsoft.com/office/drawing/2014/main" id="{2E933028-8A76-B344-BCE0-4F23D1277324}"/>
              </a:ext>
            </a:extLst>
          </p:cNvPr>
          <p:cNvPicPr>
            <a:picLocks noGrp="1" noChangeAspect="1"/>
          </p:cNvPicPr>
          <p:nvPr>
            <p:ph idx="1"/>
          </p:nvPr>
        </p:nvPicPr>
        <p:blipFill>
          <a:blip r:embed="rId2"/>
          <a:stretch>
            <a:fillRect/>
          </a:stretch>
        </p:blipFill>
        <p:spPr>
          <a:xfrm>
            <a:off x="-131689" y="130968"/>
            <a:ext cx="12455377" cy="6596063"/>
          </a:xfrm>
        </p:spPr>
      </p:pic>
    </p:spTree>
    <p:extLst>
      <p:ext uri="{BB962C8B-B14F-4D97-AF65-F5344CB8AC3E}">
        <p14:creationId xmlns:p14="http://schemas.microsoft.com/office/powerpoint/2010/main" val="3982337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F990F-0715-AA3D-40CD-BE576328DD91}"/>
              </a:ext>
            </a:extLst>
          </p:cNvPr>
          <p:cNvSpPr>
            <a:spLocks noGrp="1"/>
          </p:cNvSpPr>
          <p:nvPr>
            <p:ph type="title"/>
          </p:nvPr>
        </p:nvSpPr>
        <p:spPr/>
        <p:txBody>
          <a:bodyPr/>
          <a:lstStyle/>
          <a:p>
            <a:endParaRPr lang="en-US"/>
          </a:p>
        </p:txBody>
      </p:sp>
      <p:pic>
        <p:nvPicPr>
          <p:cNvPr id="5" name="Content Placeholder 4" descr="A screenshot of a website&#10;&#10;Description automatically generated">
            <a:extLst>
              <a:ext uri="{FF2B5EF4-FFF2-40B4-BE49-F238E27FC236}">
                <a16:creationId xmlns:a16="http://schemas.microsoft.com/office/drawing/2014/main" id="{6A0D33EF-4FC2-3A71-0590-C382DDDD870F}"/>
              </a:ext>
            </a:extLst>
          </p:cNvPr>
          <p:cNvPicPr>
            <a:picLocks noGrp="1" noChangeAspect="1"/>
          </p:cNvPicPr>
          <p:nvPr>
            <p:ph idx="1"/>
          </p:nvPr>
        </p:nvPicPr>
        <p:blipFill>
          <a:blip r:embed="rId2"/>
          <a:stretch>
            <a:fillRect/>
          </a:stretch>
        </p:blipFill>
        <p:spPr>
          <a:xfrm>
            <a:off x="5849777" y="47150"/>
            <a:ext cx="6337460" cy="3492272"/>
          </a:xfrm>
        </p:spPr>
      </p:pic>
      <p:pic>
        <p:nvPicPr>
          <p:cNvPr id="7" name="Picture 6" descr="A close-up of a brochure&#10;&#10;Description automatically generated">
            <a:extLst>
              <a:ext uri="{FF2B5EF4-FFF2-40B4-BE49-F238E27FC236}">
                <a16:creationId xmlns:a16="http://schemas.microsoft.com/office/drawing/2014/main" id="{09E76CA0-B6A0-F268-ACC5-467C2F9FC9FE}"/>
              </a:ext>
            </a:extLst>
          </p:cNvPr>
          <p:cNvPicPr>
            <a:picLocks noChangeAspect="1"/>
          </p:cNvPicPr>
          <p:nvPr/>
        </p:nvPicPr>
        <p:blipFill>
          <a:blip r:embed="rId3"/>
          <a:stretch>
            <a:fillRect/>
          </a:stretch>
        </p:blipFill>
        <p:spPr>
          <a:xfrm>
            <a:off x="5849777" y="3567819"/>
            <a:ext cx="6312762" cy="3290181"/>
          </a:xfrm>
          <a:prstGeom prst="rect">
            <a:avLst/>
          </a:prstGeom>
        </p:spPr>
      </p:pic>
      <p:pic>
        <p:nvPicPr>
          <p:cNvPr id="9" name="Picture 8" descr="A screenshot of a book&#10;&#10;Description automatically generated">
            <a:extLst>
              <a:ext uri="{FF2B5EF4-FFF2-40B4-BE49-F238E27FC236}">
                <a16:creationId xmlns:a16="http://schemas.microsoft.com/office/drawing/2014/main" id="{E7AF43F5-816E-9B1D-F9B8-EB4F69329847}"/>
              </a:ext>
            </a:extLst>
          </p:cNvPr>
          <p:cNvPicPr>
            <a:picLocks noChangeAspect="1"/>
          </p:cNvPicPr>
          <p:nvPr/>
        </p:nvPicPr>
        <p:blipFill>
          <a:blip r:embed="rId4"/>
          <a:stretch>
            <a:fillRect/>
          </a:stretch>
        </p:blipFill>
        <p:spPr>
          <a:xfrm>
            <a:off x="0" y="291951"/>
            <a:ext cx="5849777" cy="3247471"/>
          </a:xfrm>
          <a:prstGeom prst="rect">
            <a:avLst/>
          </a:prstGeom>
        </p:spPr>
      </p:pic>
      <p:sp>
        <p:nvSpPr>
          <p:cNvPr id="10" name="TextBox 9">
            <a:extLst>
              <a:ext uri="{FF2B5EF4-FFF2-40B4-BE49-F238E27FC236}">
                <a16:creationId xmlns:a16="http://schemas.microsoft.com/office/drawing/2014/main" id="{03A29412-6F30-4A77-B9B8-56E7D7D44C17}"/>
              </a:ext>
            </a:extLst>
          </p:cNvPr>
          <p:cNvSpPr txBox="1"/>
          <p:nvPr/>
        </p:nvSpPr>
        <p:spPr>
          <a:xfrm>
            <a:off x="405770" y="4471987"/>
            <a:ext cx="5690230" cy="1200329"/>
          </a:xfrm>
          <a:prstGeom prst="rect">
            <a:avLst/>
          </a:prstGeom>
          <a:noFill/>
        </p:spPr>
        <p:txBody>
          <a:bodyPr wrap="square" rtlCol="0">
            <a:spAutoFit/>
          </a:bodyPr>
          <a:lstStyle/>
          <a:p>
            <a:r>
              <a:rPr lang="en-GB" i="1" dirty="0">
                <a:solidFill>
                  <a:srgbClr val="222222"/>
                </a:solidFill>
                <a:effectLst/>
                <a:latin typeface="Avenir Book" panose="02000503020000020003" pitchFamily="2" charset="0"/>
              </a:rPr>
              <a:t>Ecological Rewriting: Situated Engagements</a:t>
            </a:r>
          </a:p>
          <a:p>
            <a:r>
              <a:rPr lang="en-GB" i="1" dirty="0">
                <a:solidFill>
                  <a:srgbClr val="222222"/>
                </a:solidFill>
                <a:effectLst/>
                <a:latin typeface="Avenir Book" panose="02000503020000020003" pitchFamily="2" charset="0"/>
              </a:rPr>
              <a:t>with The Chernobyl Herbarium</a:t>
            </a:r>
            <a:r>
              <a:rPr lang="en-GB" dirty="0">
                <a:solidFill>
                  <a:srgbClr val="222222"/>
                </a:solidFill>
                <a:latin typeface="Avenir Book" panose="02000503020000020003" pitchFamily="2" charset="0"/>
              </a:rPr>
              <a:t>, ed. Gabriela </a:t>
            </a:r>
          </a:p>
          <a:p>
            <a:r>
              <a:rPr lang="en-GB" dirty="0">
                <a:solidFill>
                  <a:srgbClr val="222222"/>
                </a:solidFill>
                <a:effectLst/>
                <a:latin typeface="Avenir Book" panose="02000503020000020003" pitchFamily="2" charset="0"/>
              </a:rPr>
              <a:t>Méndez Cota, Open Humanities Press, 2023</a:t>
            </a:r>
          </a:p>
          <a:p>
            <a:r>
              <a:rPr lang="en-GB" u="none" strike="noStrike" dirty="0">
                <a:solidFill>
                  <a:srgbClr val="0000AA"/>
                </a:solidFill>
                <a:effectLst/>
                <a:latin typeface="Avenir Book" panose="02000503020000020003" pitchFamily="2" charset="0"/>
                <a:hlinkClick r:id="rId5"/>
              </a:rPr>
              <a:t>https://doi.org/10.21428/9ca7392d.07cdfb82</a:t>
            </a:r>
            <a:endParaRPr lang="en-US" dirty="0">
              <a:latin typeface="Avenir Book" panose="02000503020000020003" pitchFamily="2" charset="0"/>
            </a:endParaRPr>
          </a:p>
        </p:txBody>
      </p:sp>
    </p:spTree>
    <p:extLst>
      <p:ext uri="{BB962C8B-B14F-4D97-AF65-F5344CB8AC3E}">
        <p14:creationId xmlns:p14="http://schemas.microsoft.com/office/powerpoint/2010/main" val="2959725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6D88E6A1-6D76-78AB-1859-B34FFEE30A0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D39345-3964-6A65-7003-F08CA9B05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B6C51A-3732-B531-B538-51158E04D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2284656-BFA2-1DDC-589F-81E086263BBE}"/>
              </a:ext>
            </a:extLst>
          </p:cNvPr>
          <p:cNvSpPr>
            <a:spLocks noGrp="1"/>
          </p:cNvSpPr>
          <p:nvPr>
            <p:ph type="title"/>
          </p:nvPr>
        </p:nvSpPr>
        <p:spPr>
          <a:xfrm>
            <a:off x="1188069" y="381935"/>
            <a:ext cx="4008583" cy="5974414"/>
          </a:xfrm>
        </p:spPr>
        <p:txBody>
          <a:bodyPr anchor="ctr">
            <a:normAutofit/>
          </a:bodyPr>
          <a:lstStyle/>
          <a:p>
            <a:r>
              <a:rPr lang="en-GB" sz="4800" dirty="0">
                <a:solidFill>
                  <a:srgbClr val="FFFFFF"/>
                </a:solidFill>
                <a:latin typeface="Avenir Book" panose="02000503020000020003" pitchFamily="2" charset="0"/>
                <a:ea typeface="Aptos" panose="020B0004020202020204" pitchFamily="34" charset="0"/>
              </a:rPr>
              <a:t>S</a:t>
            </a:r>
            <a:r>
              <a:rPr lang="en-GB" sz="4800" dirty="0">
                <a:solidFill>
                  <a:srgbClr val="FFFFFF"/>
                </a:solidFill>
                <a:effectLst/>
                <a:latin typeface="Avenir Book" panose="02000503020000020003" pitchFamily="2" charset="0"/>
                <a:ea typeface="Aptos" panose="020B0004020202020204" pitchFamily="34" charset="0"/>
              </a:rPr>
              <a:t>cholarly </a:t>
            </a:r>
            <a:r>
              <a:rPr lang="en-GB" sz="4800" dirty="0">
                <a:solidFill>
                  <a:srgbClr val="FFFFFF"/>
                </a:solidFill>
                <a:latin typeface="Avenir Book" panose="02000503020000020003" pitchFamily="2" charset="0"/>
                <a:ea typeface="Aptos" panose="020B0004020202020204" pitchFamily="34" charset="0"/>
              </a:rPr>
              <a:t>I</a:t>
            </a:r>
            <a:r>
              <a:rPr lang="en-GB" sz="4800" dirty="0">
                <a:solidFill>
                  <a:srgbClr val="FFFFFF"/>
                </a:solidFill>
                <a:effectLst/>
                <a:latin typeface="Avenir Book" panose="02000503020000020003" pitchFamily="2" charset="0"/>
                <a:ea typeface="Aptos" panose="020B0004020202020204" pitchFamily="34" charset="0"/>
              </a:rPr>
              <a:t>nteraction Around </a:t>
            </a:r>
            <a:r>
              <a:rPr lang="en-GB" sz="4800" dirty="0">
                <a:solidFill>
                  <a:srgbClr val="FFFFFF"/>
                </a:solidFill>
                <a:latin typeface="Avenir Book" panose="02000503020000020003" pitchFamily="2" charset="0"/>
                <a:ea typeface="Aptos" panose="020B0004020202020204" pitchFamily="34" charset="0"/>
              </a:rPr>
              <a:t>O</a:t>
            </a:r>
            <a:r>
              <a:rPr lang="en-GB" sz="4800" dirty="0">
                <a:solidFill>
                  <a:srgbClr val="FFFFFF"/>
                </a:solidFill>
                <a:effectLst/>
                <a:latin typeface="Avenir Book" panose="02000503020000020003" pitchFamily="2" charset="0"/>
                <a:ea typeface="Aptos" panose="020B0004020202020204" pitchFamily="34" charset="0"/>
              </a:rPr>
              <a:t>pen </a:t>
            </a:r>
            <a:r>
              <a:rPr lang="en-GB" sz="4800" dirty="0">
                <a:solidFill>
                  <a:srgbClr val="FFFFFF"/>
                </a:solidFill>
                <a:latin typeface="Avenir Book" panose="02000503020000020003" pitchFamily="2" charset="0"/>
                <a:ea typeface="Aptos" panose="020B0004020202020204" pitchFamily="34" charset="0"/>
              </a:rPr>
              <a:t>A</a:t>
            </a:r>
            <a:r>
              <a:rPr lang="en-GB" sz="4800" dirty="0">
                <a:solidFill>
                  <a:srgbClr val="FFFFFF"/>
                </a:solidFill>
                <a:effectLst/>
                <a:latin typeface="Avenir Book" panose="02000503020000020003" pitchFamily="2" charset="0"/>
                <a:ea typeface="Aptos" panose="020B0004020202020204" pitchFamily="34" charset="0"/>
              </a:rPr>
              <a:t>ccess </a:t>
            </a:r>
            <a:r>
              <a:rPr lang="en-GB" sz="4800" dirty="0">
                <a:solidFill>
                  <a:srgbClr val="FFFFFF"/>
                </a:solidFill>
                <a:latin typeface="Avenir Book" panose="02000503020000020003" pitchFamily="2" charset="0"/>
                <a:ea typeface="Aptos" panose="020B0004020202020204" pitchFamily="34" charset="0"/>
              </a:rPr>
              <a:t>B</a:t>
            </a:r>
            <a:r>
              <a:rPr lang="en-GB" sz="4800" dirty="0">
                <a:solidFill>
                  <a:srgbClr val="FFFFFF"/>
                </a:solidFill>
                <a:effectLst/>
                <a:latin typeface="Avenir Book" panose="02000503020000020003" pitchFamily="2" charset="0"/>
                <a:ea typeface="Aptos" panose="020B0004020202020204" pitchFamily="34" charset="0"/>
              </a:rPr>
              <a:t>ooks </a:t>
            </a:r>
            <a:endParaRPr lang="en-US" sz="4800" dirty="0">
              <a:solidFill>
                <a:srgbClr val="FFFFFF"/>
              </a:solidFill>
              <a:latin typeface="Avenir Book" panose="02000503020000020003" pitchFamily="2" charset="0"/>
            </a:endParaRPr>
          </a:p>
        </p:txBody>
      </p:sp>
      <p:grpSp>
        <p:nvGrpSpPr>
          <p:cNvPr id="12" name="Group 11">
            <a:extLst>
              <a:ext uri="{FF2B5EF4-FFF2-40B4-BE49-F238E27FC236}">
                <a16:creationId xmlns:a16="http://schemas.microsoft.com/office/drawing/2014/main" id="{8285EAFA-C7E2-6CC5-5DCE-BAA2A41940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A5A88DC9-E760-6BD1-5728-23A224AB2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F88CFE94-68EA-C740-0E16-959AEDCB6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3D6D6CC5-FE97-DBC4-76F6-0AD5A98DA1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21D9AC29-D40A-3CB8-B031-7F89F1F8867D}"/>
              </a:ext>
            </a:extLst>
          </p:cNvPr>
          <p:cNvSpPr>
            <a:spLocks noGrp="1"/>
          </p:cNvSpPr>
          <p:nvPr>
            <p:ph idx="1"/>
          </p:nvPr>
        </p:nvSpPr>
        <p:spPr>
          <a:xfrm>
            <a:off x="6344750" y="837005"/>
            <a:ext cx="4771607" cy="5837949"/>
          </a:xfrm>
        </p:spPr>
        <p:txBody>
          <a:bodyPr anchor="ctr">
            <a:normAutofit/>
          </a:bodyPr>
          <a:lstStyle/>
          <a:p>
            <a:r>
              <a:rPr lang="en-US" dirty="0">
                <a:solidFill>
                  <a:schemeClr val="tx1">
                    <a:alpha val="80000"/>
                  </a:schemeClr>
                </a:solidFill>
                <a:latin typeface="Avenir Book" panose="02000503020000020003" pitchFamily="2" charset="0"/>
              </a:rPr>
              <a:t>Open Annotations</a:t>
            </a:r>
          </a:p>
          <a:p>
            <a:r>
              <a:rPr lang="en-US" dirty="0">
                <a:solidFill>
                  <a:schemeClr val="tx1">
                    <a:alpha val="80000"/>
                  </a:schemeClr>
                </a:solidFill>
                <a:latin typeface="Avenir Book" panose="02000503020000020003" pitchFamily="2" charset="0"/>
              </a:rPr>
              <a:t>Open Peer Review</a:t>
            </a:r>
          </a:p>
          <a:p>
            <a:r>
              <a:rPr lang="en-US" dirty="0">
                <a:solidFill>
                  <a:schemeClr val="tx1">
                    <a:alpha val="80000"/>
                  </a:schemeClr>
                </a:solidFill>
                <a:latin typeface="Avenir Book" panose="02000503020000020003" pitchFamily="2" charset="0"/>
              </a:rPr>
              <a:t>Remix and Reuse</a:t>
            </a:r>
          </a:p>
          <a:p>
            <a:r>
              <a:rPr lang="en-US" dirty="0">
                <a:solidFill>
                  <a:schemeClr val="tx1">
                    <a:alpha val="80000"/>
                  </a:schemeClr>
                </a:solidFill>
                <a:latin typeface="Avenir Book" panose="02000503020000020003" pitchFamily="2" charset="0"/>
              </a:rPr>
              <a:t>Open and Social Scholarship</a:t>
            </a:r>
          </a:p>
          <a:p>
            <a:r>
              <a:rPr lang="en-US" dirty="0">
                <a:solidFill>
                  <a:schemeClr val="tx1">
                    <a:alpha val="80000"/>
                  </a:schemeClr>
                </a:solidFill>
                <a:latin typeface="Avenir Book" panose="02000503020000020003" pitchFamily="2" charset="0"/>
              </a:rPr>
              <a:t>Versioning and Processual Publishing</a:t>
            </a:r>
          </a:p>
          <a:p>
            <a:endParaRPr lang="en-US" sz="2000" dirty="0">
              <a:solidFill>
                <a:schemeClr val="tx1">
                  <a:alpha val="80000"/>
                </a:schemeClr>
              </a:solidFill>
            </a:endParaRPr>
          </a:p>
        </p:txBody>
      </p:sp>
      <p:cxnSp>
        <p:nvCxnSpPr>
          <p:cNvPr id="17" name="Straight Connector 16">
            <a:extLst>
              <a:ext uri="{FF2B5EF4-FFF2-40B4-BE49-F238E27FC236}">
                <a16:creationId xmlns:a16="http://schemas.microsoft.com/office/drawing/2014/main" id="{2920F9E0-F54D-F4BA-F523-68AAC6D02A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982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76092-7148-BD4C-AD5D-91B2A393FEBF}"/>
              </a:ext>
            </a:extLst>
          </p:cNvPr>
          <p:cNvSpPr>
            <a:spLocks noGrp="1"/>
          </p:cNvSpPr>
          <p:nvPr>
            <p:ph type="title"/>
          </p:nvPr>
        </p:nvSpPr>
        <p:spPr>
          <a:xfrm>
            <a:off x="548370" y="-81955"/>
            <a:ext cx="10515600" cy="1325563"/>
          </a:xfrm>
        </p:spPr>
        <p:txBody>
          <a:bodyPr/>
          <a:lstStyle/>
          <a:p>
            <a:r>
              <a:rPr lang="en-US" b="1" dirty="0">
                <a:latin typeface="Source Sans Pro Black" panose="020B0503030403020204" pitchFamily="34" charset="0"/>
                <a:ea typeface="Source Sans Pro Black" panose="020B0503030403020204" pitchFamily="34" charset="0"/>
              </a:rPr>
              <a:t>Experimental Publishing Compendium</a:t>
            </a:r>
            <a:br>
              <a:rPr lang="en-US" b="1" dirty="0">
                <a:latin typeface="Source Sans Pro Black" panose="020B0503030403020204" pitchFamily="34" charset="0"/>
                <a:ea typeface="Source Sans Pro Black" panose="020B0503030403020204" pitchFamily="34" charset="0"/>
              </a:rPr>
            </a:br>
            <a:r>
              <a:rPr lang="en-US" sz="2400" dirty="0">
                <a:latin typeface="Avenir Book" panose="02000503020000020003" pitchFamily="2" charset="0"/>
                <a:ea typeface="Source Sans Pro Black" panose="020B0503030403020204" pitchFamily="34" charset="0"/>
              </a:rPr>
              <a:t>https://</a:t>
            </a:r>
            <a:r>
              <a:rPr lang="en-US" sz="2400" dirty="0" err="1">
                <a:latin typeface="Avenir Book" panose="02000503020000020003" pitchFamily="2" charset="0"/>
                <a:ea typeface="Source Sans Pro Black" panose="020B0503030403020204" pitchFamily="34" charset="0"/>
              </a:rPr>
              <a:t>compendium.copim.ac.uk</a:t>
            </a:r>
            <a:r>
              <a:rPr lang="en-US" sz="2400" dirty="0">
                <a:latin typeface="Avenir Book" panose="02000503020000020003" pitchFamily="2" charset="0"/>
                <a:ea typeface="Source Sans Pro Black" panose="020B0503030403020204" pitchFamily="34" charset="0"/>
              </a:rPr>
              <a:t>/</a:t>
            </a:r>
          </a:p>
        </p:txBody>
      </p:sp>
      <p:sp>
        <p:nvSpPr>
          <p:cNvPr id="3" name="TextBox 2">
            <a:extLst>
              <a:ext uri="{FF2B5EF4-FFF2-40B4-BE49-F238E27FC236}">
                <a16:creationId xmlns:a16="http://schemas.microsoft.com/office/drawing/2014/main" id="{72A5B317-4338-0C4B-892B-95678581D312}"/>
              </a:ext>
            </a:extLst>
          </p:cNvPr>
          <p:cNvSpPr txBox="1"/>
          <p:nvPr/>
        </p:nvSpPr>
        <p:spPr>
          <a:xfrm>
            <a:off x="4418873" y="1058942"/>
            <a:ext cx="3354252" cy="369332"/>
          </a:xfrm>
          <a:prstGeom prst="rect">
            <a:avLst/>
          </a:prstGeom>
          <a:noFill/>
        </p:spPr>
        <p:txBody>
          <a:bodyPr wrap="none" rtlCol="0">
            <a:spAutoFit/>
          </a:bodyPr>
          <a:lstStyle/>
          <a:p>
            <a:r>
              <a:rPr lang="en-US" b="1" dirty="0">
                <a:solidFill>
                  <a:schemeClr val="bg1"/>
                </a:solidFill>
                <a:latin typeface="Avenir Next Condensed" panose="020B0506020202020204" pitchFamily="34" charset="0"/>
              </a:rPr>
              <a:t>https://</a:t>
            </a:r>
            <a:r>
              <a:rPr lang="en-US" b="1" dirty="0" err="1">
                <a:solidFill>
                  <a:schemeClr val="bg1"/>
                </a:solidFill>
                <a:latin typeface="Avenir Next Condensed" panose="020B0506020202020204" pitchFamily="34" charset="0"/>
              </a:rPr>
              <a:t>compendium.copim.ac.uk</a:t>
            </a:r>
            <a:r>
              <a:rPr lang="en-US" b="1" dirty="0">
                <a:solidFill>
                  <a:schemeClr val="bg1"/>
                </a:solidFill>
                <a:latin typeface="Avenir Next Condensed" panose="020B0506020202020204" pitchFamily="34" charset="0"/>
              </a:rPr>
              <a:t>/</a:t>
            </a:r>
          </a:p>
        </p:txBody>
      </p:sp>
      <p:pic>
        <p:nvPicPr>
          <p:cNvPr id="8" name="Content Placeholder 7" descr="A white paper with black text&#10;&#10;Description automatically generated">
            <a:extLst>
              <a:ext uri="{FF2B5EF4-FFF2-40B4-BE49-F238E27FC236}">
                <a16:creationId xmlns:a16="http://schemas.microsoft.com/office/drawing/2014/main" id="{A41018E3-83D8-51C8-551C-D58A7B0853E8}"/>
              </a:ext>
            </a:extLst>
          </p:cNvPr>
          <p:cNvPicPr>
            <a:picLocks noGrp="1" noChangeAspect="1"/>
          </p:cNvPicPr>
          <p:nvPr>
            <p:ph idx="1"/>
          </p:nvPr>
        </p:nvPicPr>
        <p:blipFill>
          <a:blip r:embed="rId2"/>
          <a:stretch>
            <a:fillRect/>
          </a:stretch>
        </p:blipFill>
        <p:spPr>
          <a:xfrm>
            <a:off x="624570" y="1243608"/>
            <a:ext cx="10729229" cy="5614392"/>
          </a:xfrm>
        </p:spPr>
      </p:pic>
    </p:spTree>
    <p:extLst>
      <p:ext uri="{BB962C8B-B14F-4D97-AF65-F5344CB8AC3E}">
        <p14:creationId xmlns:p14="http://schemas.microsoft.com/office/powerpoint/2010/main" val="2416834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ocument&#10;&#10;Description automatically generated with low confidence">
            <a:extLst>
              <a:ext uri="{FF2B5EF4-FFF2-40B4-BE49-F238E27FC236}">
                <a16:creationId xmlns:a16="http://schemas.microsoft.com/office/drawing/2014/main" id="{2859B328-F330-B04B-BE31-2C240DC7AB51}"/>
              </a:ext>
            </a:extLst>
          </p:cNvPr>
          <p:cNvPicPr>
            <a:picLocks noGrp="1" noChangeAspect="1"/>
          </p:cNvPicPr>
          <p:nvPr>
            <p:ph idx="1"/>
          </p:nvPr>
        </p:nvPicPr>
        <p:blipFill>
          <a:blip r:embed="rId3"/>
          <a:stretch>
            <a:fillRect/>
          </a:stretch>
        </p:blipFill>
        <p:spPr>
          <a:xfrm>
            <a:off x="354042" y="385763"/>
            <a:ext cx="11510873" cy="6100761"/>
          </a:xfrm>
          <a:prstGeom prst="rect">
            <a:avLst/>
          </a:prstGeom>
        </p:spPr>
      </p:pic>
    </p:spTree>
    <p:extLst>
      <p:ext uri="{BB962C8B-B14F-4D97-AF65-F5344CB8AC3E}">
        <p14:creationId xmlns:p14="http://schemas.microsoft.com/office/powerpoint/2010/main" val="3054128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omputer&#10;&#10;Description automatically generated">
            <a:extLst>
              <a:ext uri="{FF2B5EF4-FFF2-40B4-BE49-F238E27FC236}">
                <a16:creationId xmlns:a16="http://schemas.microsoft.com/office/drawing/2014/main" id="{11DE69B2-BEDC-175F-8724-7C76229ADC89}"/>
              </a:ext>
            </a:extLst>
          </p:cNvPr>
          <p:cNvPicPr>
            <a:picLocks noGrp="1" noChangeAspect="1"/>
          </p:cNvPicPr>
          <p:nvPr>
            <p:ph idx="1"/>
          </p:nvPr>
        </p:nvPicPr>
        <p:blipFill>
          <a:blip r:embed="rId2"/>
          <a:stretch>
            <a:fillRect/>
          </a:stretch>
        </p:blipFill>
        <p:spPr>
          <a:xfrm>
            <a:off x="523875" y="515243"/>
            <a:ext cx="11144250" cy="5827514"/>
          </a:xfrm>
        </p:spPr>
      </p:pic>
    </p:spTree>
    <p:extLst>
      <p:ext uri="{BB962C8B-B14F-4D97-AF65-F5344CB8AC3E}">
        <p14:creationId xmlns:p14="http://schemas.microsoft.com/office/powerpoint/2010/main" val="1174482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C69B-10B7-A831-8773-279EE6C56B57}"/>
              </a:ext>
            </a:extLst>
          </p:cNvPr>
          <p:cNvSpPr>
            <a:spLocks noGrp="1"/>
          </p:cNvSpPr>
          <p:nvPr>
            <p:ph type="title"/>
          </p:nvPr>
        </p:nvSpPr>
        <p:spPr/>
        <p:txBody>
          <a:bodyPr/>
          <a:lstStyle/>
          <a:p>
            <a:endParaRPr lang="en-US"/>
          </a:p>
        </p:txBody>
      </p:sp>
      <p:pic>
        <p:nvPicPr>
          <p:cNvPr id="5" name="Content Placeholder 4" descr="A close-up of a paper&#10;&#10;Description automatically generated">
            <a:extLst>
              <a:ext uri="{FF2B5EF4-FFF2-40B4-BE49-F238E27FC236}">
                <a16:creationId xmlns:a16="http://schemas.microsoft.com/office/drawing/2014/main" id="{59803EDA-C2C2-3693-BEEE-A925F5A29A26}"/>
              </a:ext>
            </a:extLst>
          </p:cNvPr>
          <p:cNvPicPr>
            <a:picLocks noGrp="1" noChangeAspect="1"/>
          </p:cNvPicPr>
          <p:nvPr>
            <p:ph idx="1"/>
          </p:nvPr>
        </p:nvPicPr>
        <p:blipFill>
          <a:blip r:embed="rId2"/>
          <a:stretch>
            <a:fillRect/>
          </a:stretch>
        </p:blipFill>
        <p:spPr>
          <a:xfrm>
            <a:off x="178797" y="279400"/>
            <a:ext cx="11834405" cy="6213475"/>
          </a:xfrm>
        </p:spPr>
      </p:pic>
    </p:spTree>
    <p:extLst>
      <p:ext uri="{BB962C8B-B14F-4D97-AF65-F5344CB8AC3E}">
        <p14:creationId xmlns:p14="http://schemas.microsoft.com/office/powerpoint/2010/main" val="3205133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B1A2D67-983F-B90C-DDC4-84B5D445D0F2}"/>
              </a:ext>
            </a:extLst>
          </p:cNvPr>
          <p:cNvSpPr>
            <a:spLocks noGrp="1"/>
          </p:cNvSpPr>
          <p:nvPr>
            <p:ph type="body" idx="1"/>
          </p:nvPr>
        </p:nvSpPr>
        <p:spPr>
          <a:xfrm>
            <a:off x="2670373" y="337118"/>
            <a:ext cx="6548466" cy="823912"/>
          </a:xfrm>
        </p:spPr>
        <p:txBody>
          <a:bodyPr>
            <a:noAutofit/>
          </a:bodyPr>
          <a:lstStyle/>
          <a:p>
            <a:r>
              <a:rPr lang="en-US" dirty="0">
                <a:latin typeface="Source Sans Pro Black" panose="020B0503030403020204" pitchFamily="34" charset="0"/>
                <a:ea typeface="Source Sans Pro Black" panose="020B0503030403020204" pitchFamily="34" charset="0"/>
              </a:rPr>
              <a:t>Video walk-through of the Experimental Publishing Compendium</a:t>
            </a:r>
            <a:endParaRPr lang="en-US" dirty="0"/>
          </a:p>
        </p:txBody>
      </p:sp>
      <p:sp>
        <p:nvSpPr>
          <p:cNvPr id="3" name="Content Placeholder 2">
            <a:extLst>
              <a:ext uri="{FF2B5EF4-FFF2-40B4-BE49-F238E27FC236}">
                <a16:creationId xmlns:a16="http://schemas.microsoft.com/office/drawing/2014/main" id="{FB2E9B83-D843-C24D-9B8A-E180F566BC8D}"/>
              </a:ext>
            </a:extLst>
          </p:cNvPr>
          <p:cNvSpPr>
            <a:spLocks noGrp="1"/>
          </p:cNvSpPr>
          <p:nvPr>
            <p:ph sz="half" idx="2"/>
          </p:nvPr>
        </p:nvSpPr>
        <p:spPr>
          <a:xfrm>
            <a:off x="2773787" y="4854651"/>
            <a:ext cx="5578476" cy="3332462"/>
          </a:xfrm>
        </p:spPr>
        <p:txBody>
          <a:bodyPr>
            <a:normAutofit/>
          </a:bodyPr>
          <a:lstStyle/>
          <a:p>
            <a:pPr marL="0" indent="0">
              <a:buNone/>
            </a:pPr>
            <a:endParaRPr lang="en-US" dirty="0"/>
          </a:p>
          <a:p>
            <a:pPr marL="0" indent="0">
              <a:buNone/>
            </a:pPr>
            <a:endParaRPr lang="en-US" dirty="0"/>
          </a:p>
          <a:p>
            <a:pPr marL="0" indent="0">
              <a:buNone/>
            </a:pPr>
            <a:r>
              <a:rPr lang="en-US" sz="2000" dirty="0">
                <a:latin typeface="Source Sans Pro Light" panose="020B0403030403020204" pitchFamily="34" charset="0"/>
                <a:ea typeface="Source Sans Pro Light" panose="020B0403030403020204" pitchFamily="34" charset="0"/>
              </a:rPr>
              <a:t>https://</a:t>
            </a:r>
            <a:r>
              <a:rPr lang="en-US" sz="2000" dirty="0" err="1">
                <a:latin typeface="Source Sans Pro Light" panose="020B0403030403020204" pitchFamily="34" charset="0"/>
                <a:ea typeface="Source Sans Pro Light" panose="020B0403030403020204" pitchFamily="34" charset="0"/>
              </a:rPr>
              <a:t>archive.org</a:t>
            </a:r>
            <a:r>
              <a:rPr lang="en-US" sz="2000" dirty="0">
                <a:latin typeface="Source Sans Pro Light" panose="020B0403030403020204" pitchFamily="34" charset="0"/>
                <a:ea typeface="Source Sans Pro Light" panose="020B0403030403020204" pitchFamily="34" charset="0"/>
              </a:rPr>
              <a:t>/details/</a:t>
            </a:r>
            <a:r>
              <a:rPr lang="en-US" sz="2000" dirty="0" err="1">
                <a:latin typeface="Source Sans Pro Light" panose="020B0403030403020204" pitchFamily="34" charset="0"/>
                <a:ea typeface="Source Sans Pro Light" panose="020B0403030403020204" pitchFamily="34" charset="0"/>
              </a:rPr>
              <a:t>Experimental_Publishing_Compendium_walkthrough</a:t>
            </a:r>
            <a:endParaRPr lang="en-US" sz="2000" dirty="0">
              <a:latin typeface="Source Sans Pro Light" panose="020B0403030403020204" pitchFamily="34" charset="0"/>
              <a:ea typeface="Source Sans Pro Light" panose="020B0403030403020204" pitchFamily="34" charset="0"/>
            </a:endParaRPr>
          </a:p>
        </p:txBody>
      </p:sp>
      <p:pic>
        <p:nvPicPr>
          <p:cNvPr id="5" name="Picture 4">
            <a:extLst>
              <a:ext uri="{FF2B5EF4-FFF2-40B4-BE49-F238E27FC236}">
                <a16:creationId xmlns:a16="http://schemas.microsoft.com/office/drawing/2014/main" id="{58BF9824-BE6D-145E-D7BE-F88FD6156307}"/>
              </a:ext>
            </a:extLst>
          </p:cNvPr>
          <p:cNvPicPr>
            <a:picLocks noChangeAspect="1"/>
          </p:cNvPicPr>
          <p:nvPr/>
        </p:nvPicPr>
        <p:blipFill>
          <a:blip r:embed="rId2"/>
          <a:stretch>
            <a:fillRect/>
          </a:stretch>
        </p:blipFill>
        <p:spPr>
          <a:xfrm>
            <a:off x="1700213" y="1291780"/>
            <a:ext cx="8255482" cy="4274440"/>
          </a:xfrm>
          <a:prstGeom prst="rect">
            <a:avLst/>
          </a:prstGeom>
        </p:spPr>
      </p:pic>
    </p:spTree>
    <p:extLst>
      <p:ext uri="{BB962C8B-B14F-4D97-AF65-F5344CB8AC3E}">
        <p14:creationId xmlns:p14="http://schemas.microsoft.com/office/powerpoint/2010/main" val="2700263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accent2">
            <a:lumMod val="40000"/>
            <a:lumOff val="60000"/>
          </a:schemeClr>
        </a:solidFill>
        <a:effectLst/>
      </p:bgPr>
    </p:bg>
    <p:spTree>
      <p:nvGrpSpPr>
        <p:cNvPr id="1" name=""/>
        <p:cNvGrpSpPr/>
        <p:nvPr/>
      </p:nvGrpSpPr>
      <p:grpSpPr bwMode="auto">
        <a:xfrm>
          <a:off x="0" y="0"/>
          <a:ext cx="0" cy="0"/>
          <a:chOff x="0" y="0"/>
          <a:chExt cx="0" cy="0"/>
        </a:xfrm>
      </p:grpSpPr>
      <p:pic>
        <p:nvPicPr>
          <p:cNvPr id="7" name="Picture 2"/>
          <p:cNvPicPr>
            <a:picLocks noChangeAspect="1" noChangeArrowheads="1"/>
          </p:cNvPicPr>
          <p:nvPr/>
        </p:nvPicPr>
        <p:blipFill>
          <a:blip r:embed="rId2"/>
          <a:stretch/>
        </p:blipFill>
        <p:spPr bwMode="auto">
          <a:xfrm>
            <a:off x="0" y="-6500"/>
            <a:ext cx="12192000" cy="2910994"/>
          </a:xfrm>
          <a:prstGeom prst="rect">
            <a:avLst/>
          </a:prstGeom>
          <a:noFill/>
        </p:spPr>
      </p:pic>
      <p:sp>
        <p:nvSpPr>
          <p:cNvPr id="8" name="TextBox 8"/>
          <p:cNvSpPr>
            <a:spLocks/>
          </p:cNvSpPr>
          <p:nvPr/>
        </p:nvSpPr>
        <p:spPr bwMode="auto">
          <a:xfrm>
            <a:off x="3159918" y="3293178"/>
            <a:ext cx="8193882" cy="646331"/>
          </a:xfrm>
          <a:prstGeom prst="rect">
            <a:avLst/>
          </a:prstGeom>
          <a:noFill/>
        </p:spPr>
        <p:txBody>
          <a:bodyPr wrap="square" rtlCol="0">
            <a:spAutoFit/>
          </a:bodyPr>
          <a:lstStyle/>
          <a:p>
            <a:pPr>
              <a:defRPr/>
            </a:pPr>
            <a:r>
              <a:rPr lang="en-GB" dirty="0">
                <a:solidFill>
                  <a:srgbClr val="333333"/>
                </a:solidFill>
                <a:latin typeface="Avenir Book" panose="02000503020000020003" pitchFamily="2" charset="0"/>
              </a:rPr>
              <a:t>A community working to build a fairer, more  open future for scholarly books: </a:t>
            </a:r>
            <a:r>
              <a:rPr lang="en-GB" u="sng" dirty="0">
                <a:solidFill>
                  <a:srgbClr val="333333"/>
                </a:solidFill>
                <a:latin typeface="Avenir Book" panose="02000503020000020003" pitchFamily="2" charset="0"/>
                <a:hlinkClick r:id="rId3" tooltip="https://copim.pubpub.org/"/>
              </a:rPr>
              <a:t>https://copim.pubpub.org/</a:t>
            </a:r>
            <a:r>
              <a:rPr lang="en-GB" dirty="0">
                <a:solidFill>
                  <a:srgbClr val="333333"/>
                </a:solidFill>
                <a:latin typeface="Avenir Book" panose="02000503020000020003" pitchFamily="2" charset="0"/>
              </a:rPr>
              <a:t> </a:t>
            </a:r>
            <a:endParaRPr lang="en-US" dirty="0">
              <a:latin typeface="Avenir Book" panose="02000503020000020003" pitchFamily="2" charset="0"/>
            </a:endParaRPr>
          </a:p>
        </p:txBody>
      </p:sp>
      <p:sp>
        <p:nvSpPr>
          <p:cNvPr id="9" name="TextBox 9"/>
          <p:cNvSpPr>
            <a:spLocks/>
          </p:cNvSpPr>
          <p:nvPr/>
        </p:nvSpPr>
        <p:spPr bwMode="auto">
          <a:xfrm>
            <a:off x="3114553" y="4211886"/>
            <a:ext cx="8657178" cy="923330"/>
          </a:xfrm>
          <a:prstGeom prst="rect">
            <a:avLst/>
          </a:prstGeom>
          <a:noFill/>
        </p:spPr>
        <p:txBody>
          <a:bodyPr wrap="none" rtlCol="0">
            <a:spAutoFit/>
          </a:bodyPr>
          <a:lstStyle/>
          <a:p>
            <a:pPr>
              <a:defRPr/>
            </a:pPr>
            <a:r>
              <a:rPr lang="en-GB" dirty="0">
                <a:latin typeface="Avenir Book" panose="02000503020000020003" pitchFamily="2" charset="0"/>
              </a:rPr>
              <a:t>The OBF project will significantly expand key infrastructures created by COPIM to </a:t>
            </a:r>
            <a:endParaRPr dirty="0">
              <a:latin typeface="Avenir Book" panose="02000503020000020003" pitchFamily="2" charset="0"/>
            </a:endParaRPr>
          </a:p>
          <a:p>
            <a:pPr>
              <a:defRPr/>
            </a:pPr>
            <a:r>
              <a:rPr lang="en-GB" dirty="0">
                <a:latin typeface="Avenir Book" panose="02000503020000020003" pitchFamily="2" charset="0"/>
              </a:rPr>
              <a:t>achieve a step change in how community-owned OA book publishing is delivered.</a:t>
            </a:r>
            <a:endParaRPr dirty="0">
              <a:latin typeface="Avenir Book" panose="02000503020000020003" pitchFamily="2" charset="0"/>
            </a:endParaRPr>
          </a:p>
          <a:p>
            <a:pPr>
              <a:defRPr/>
            </a:pPr>
            <a:r>
              <a:rPr lang="en-US" u="sng" dirty="0">
                <a:latin typeface="Avenir Book" panose="02000503020000020003" pitchFamily="2" charset="0"/>
                <a:hlinkClick r:id="rId4" tooltip="https://copim.pubpub.org/open-book-futures-project"/>
              </a:rPr>
              <a:t>https://copim.pubpub.org/open-book-futures-project</a:t>
            </a:r>
            <a:r>
              <a:rPr lang="en-US" dirty="0">
                <a:latin typeface="Avenir Book" panose="02000503020000020003" pitchFamily="2" charset="0"/>
              </a:rPr>
              <a:t> </a:t>
            </a:r>
            <a:endParaRPr dirty="0">
              <a:latin typeface="Avenir Book" panose="02000503020000020003" pitchFamily="2" charset="0"/>
            </a:endParaRPr>
          </a:p>
        </p:txBody>
      </p:sp>
      <p:sp>
        <p:nvSpPr>
          <p:cNvPr id="11" name="TextBox 12"/>
          <p:cNvSpPr>
            <a:spLocks/>
          </p:cNvSpPr>
          <p:nvPr/>
        </p:nvSpPr>
        <p:spPr bwMode="auto">
          <a:xfrm>
            <a:off x="6863510" y="6308208"/>
            <a:ext cx="1432765" cy="369332"/>
          </a:xfrm>
          <a:prstGeom prst="rect">
            <a:avLst/>
          </a:prstGeom>
          <a:noFill/>
        </p:spPr>
        <p:txBody>
          <a:bodyPr wrap="none" rtlCol="0">
            <a:spAutoFit/>
          </a:bodyPr>
          <a:lstStyle/>
          <a:p>
            <a:pPr>
              <a:defRPr/>
            </a:pPr>
            <a:r>
              <a:rPr lang="en-US"/>
              <a:t>Our funders:</a:t>
            </a:r>
            <a:endParaRPr/>
          </a:p>
        </p:txBody>
      </p:sp>
      <p:sp>
        <p:nvSpPr>
          <p:cNvPr id="12" name="TextBox 13"/>
          <p:cNvSpPr>
            <a:spLocks/>
          </p:cNvSpPr>
          <p:nvPr/>
        </p:nvSpPr>
        <p:spPr bwMode="auto">
          <a:xfrm>
            <a:off x="3159918" y="5384878"/>
            <a:ext cx="8876469" cy="923330"/>
          </a:xfrm>
          <a:prstGeom prst="rect">
            <a:avLst/>
          </a:prstGeom>
          <a:noFill/>
        </p:spPr>
        <p:txBody>
          <a:bodyPr wrap="none" rtlCol="0">
            <a:spAutoFit/>
          </a:bodyPr>
          <a:lstStyle/>
          <a:p>
            <a:pPr>
              <a:defRPr/>
            </a:pPr>
            <a:r>
              <a:rPr lang="en-GB" sz="1800" dirty="0">
                <a:solidFill>
                  <a:srgbClr val="000000"/>
                </a:solidFill>
                <a:latin typeface="Avenir Book" panose="02000503020000020003" pitchFamily="2" charset="0"/>
                <a:ea typeface="Aptos"/>
                <a:cs typeface="Times New Roman"/>
              </a:rPr>
              <a:t>a guide and reference which brings together tools, practices, and books to promote </a:t>
            </a:r>
            <a:endParaRPr dirty="0">
              <a:latin typeface="Avenir Book" panose="02000503020000020003" pitchFamily="2" charset="0"/>
            </a:endParaRPr>
          </a:p>
          <a:p>
            <a:pPr>
              <a:defRPr/>
            </a:pPr>
            <a:r>
              <a:rPr lang="en-GB" sz="1800" dirty="0">
                <a:solidFill>
                  <a:srgbClr val="000000"/>
                </a:solidFill>
                <a:latin typeface="Avenir Book" panose="02000503020000020003" pitchFamily="2" charset="0"/>
                <a:ea typeface="Aptos"/>
                <a:cs typeface="Times New Roman"/>
              </a:rPr>
              <a:t>the publication of experimental scholarly works</a:t>
            </a:r>
            <a:r>
              <a:rPr lang="en-GB" sz="1800" dirty="0">
                <a:latin typeface="Avenir Book" panose="02000503020000020003" pitchFamily="2" charset="0"/>
                <a:ea typeface="Aptos"/>
                <a:cs typeface="Times New Roman"/>
              </a:rPr>
              <a:t>. </a:t>
            </a:r>
            <a:r>
              <a:rPr lang="en-GB" sz="1800" u="sng" dirty="0">
                <a:latin typeface="Avenir Book" panose="02000503020000020003" pitchFamily="2" charset="0"/>
                <a:ea typeface="Aptos"/>
                <a:cs typeface="Times New Roman"/>
                <a:hlinkClick r:id="rId5" tooltip="https://compendium.copim.ac.uk/"/>
              </a:rPr>
              <a:t>https://compendium.copim.ac.uk/</a:t>
            </a:r>
            <a:r>
              <a:rPr lang="en-GB" sz="1800" dirty="0">
                <a:latin typeface="Avenir Book" panose="02000503020000020003" pitchFamily="2" charset="0"/>
                <a:ea typeface="Aptos"/>
                <a:cs typeface="Times New Roman"/>
              </a:rPr>
              <a:t> </a:t>
            </a:r>
            <a:endParaRPr dirty="0">
              <a:latin typeface="Avenir Book" panose="02000503020000020003" pitchFamily="2" charset="0"/>
            </a:endParaRPr>
          </a:p>
          <a:p>
            <a:pPr>
              <a:defRPr/>
            </a:pPr>
            <a:endParaRPr lang="en-US" dirty="0"/>
          </a:p>
        </p:txBody>
      </p:sp>
      <p:pic>
        <p:nvPicPr>
          <p:cNvPr id="3" name="Picture 2" descr="A logo with a black background&#10;&#10;Description automatically generated">
            <a:extLst>
              <a:ext uri="{FF2B5EF4-FFF2-40B4-BE49-F238E27FC236}">
                <a16:creationId xmlns:a16="http://schemas.microsoft.com/office/drawing/2014/main" id="{B28286C2-7FA2-F8AF-7F56-11F5E6BE54D9}"/>
              </a:ext>
            </a:extLst>
          </p:cNvPr>
          <p:cNvPicPr>
            <a:picLocks noChangeAspect="1"/>
          </p:cNvPicPr>
          <p:nvPr/>
        </p:nvPicPr>
        <p:blipFill>
          <a:blip r:embed="rId6"/>
          <a:stretch>
            <a:fillRect/>
          </a:stretch>
        </p:blipFill>
        <p:spPr>
          <a:xfrm>
            <a:off x="457414" y="3190432"/>
            <a:ext cx="2160101" cy="836168"/>
          </a:xfrm>
          <a:prstGeom prst="rect">
            <a:avLst/>
          </a:prstGeom>
        </p:spPr>
      </p:pic>
      <p:pic>
        <p:nvPicPr>
          <p:cNvPr id="17" name="Content Placeholder 16" descr="A black background with orange text&#10;&#10;Description automatically generated">
            <a:extLst>
              <a:ext uri="{FF2B5EF4-FFF2-40B4-BE49-F238E27FC236}">
                <a16:creationId xmlns:a16="http://schemas.microsoft.com/office/drawing/2014/main" id="{DF67E465-0F49-EBCD-24D5-05FC925CFF85}"/>
              </a:ext>
            </a:extLst>
          </p:cNvPr>
          <p:cNvPicPr>
            <a:picLocks noGrp="1" noChangeAspect="1"/>
          </p:cNvPicPr>
          <p:nvPr>
            <p:ph idx="1"/>
          </p:nvPr>
        </p:nvPicPr>
        <p:blipFill>
          <a:blip r:embed="rId7"/>
          <a:stretch>
            <a:fillRect/>
          </a:stretch>
        </p:blipFill>
        <p:spPr>
          <a:xfrm>
            <a:off x="321724" y="4026600"/>
            <a:ext cx="2431483" cy="1211644"/>
          </a:xfrm>
        </p:spPr>
      </p:pic>
      <p:pic>
        <p:nvPicPr>
          <p:cNvPr id="19" name="Picture 18" descr="A purple text on a black background&#10;&#10;Description automatically generated">
            <a:extLst>
              <a:ext uri="{FF2B5EF4-FFF2-40B4-BE49-F238E27FC236}">
                <a16:creationId xmlns:a16="http://schemas.microsoft.com/office/drawing/2014/main" id="{4C23123F-36FD-4459-1C7C-DFCED3CA2DE4}"/>
              </a:ext>
            </a:extLst>
          </p:cNvPr>
          <p:cNvPicPr>
            <a:picLocks noChangeAspect="1"/>
          </p:cNvPicPr>
          <p:nvPr/>
        </p:nvPicPr>
        <p:blipFill>
          <a:blip r:embed="rId8"/>
          <a:stretch>
            <a:fillRect/>
          </a:stretch>
        </p:blipFill>
        <p:spPr>
          <a:xfrm>
            <a:off x="321724" y="5371218"/>
            <a:ext cx="2540473" cy="1306322"/>
          </a:xfrm>
          <a:prstGeom prst="rect">
            <a:avLst/>
          </a:prstGeom>
        </p:spPr>
      </p:pic>
      <p:pic>
        <p:nvPicPr>
          <p:cNvPr id="21" name="Picture 20" descr="A yellow text on a black background&#10;&#10;Description automatically generated">
            <a:extLst>
              <a:ext uri="{FF2B5EF4-FFF2-40B4-BE49-F238E27FC236}">
                <a16:creationId xmlns:a16="http://schemas.microsoft.com/office/drawing/2014/main" id="{B217136E-8854-4975-51D5-FC7A5C0B6B8F}"/>
              </a:ext>
            </a:extLst>
          </p:cNvPr>
          <p:cNvPicPr>
            <a:picLocks noChangeAspect="1"/>
          </p:cNvPicPr>
          <p:nvPr/>
        </p:nvPicPr>
        <p:blipFill>
          <a:blip r:embed="rId9"/>
          <a:stretch>
            <a:fillRect/>
          </a:stretch>
        </p:blipFill>
        <p:spPr>
          <a:xfrm>
            <a:off x="8349807" y="6199539"/>
            <a:ext cx="1687938" cy="485421"/>
          </a:xfrm>
          <a:prstGeom prst="rect">
            <a:avLst/>
          </a:prstGeom>
        </p:spPr>
      </p:pic>
      <p:pic>
        <p:nvPicPr>
          <p:cNvPr id="23" name="Picture 22" descr="A colorful square with a black background&#10;&#10;Description automatically generated with medium confidence">
            <a:extLst>
              <a:ext uri="{FF2B5EF4-FFF2-40B4-BE49-F238E27FC236}">
                <a16:creationId xmlns:a16="http://schemas.microsoft.com/office/drawing/2014/main" id="{EF9E76C1-82CF-91C9-B70F-CF38E1FA106F}"/>
              </a:ext>
            </a:extLst>
          </p:cNvPr>
          <p:cNvPicPr>
            <a:picLocks noChangeAspect="1"/>
          </p:cNvPicPr>
          <p:nvPr/>
        </p:nvPicPr>
        <p:blipFill>
          <a:blip r:embed="rId10"/>
          <a:stretch>
            <a:fillRect/>
          </a:stretch>
        </p:blipFill>
        <p:spPr>
          <a:xfrm>
            <a:off x="10037745" y="6147686"/>
            <a:ext cx="2076449" cy="5444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BD14AE-A188-BB98-B9E4-EB073B641354}"/>
              </a:ext>
            </a:extLst>
          </p:cNvPr>
          <p:cNvSpPr>
            <a:spLocks noGrp="1"/>
          </p:cNvSpPr>
          <p:nvPr>
            <p:ph type="title"/>
          </p:nvPr>
        </p:nvSpPr>
        <p:spPr>
          <a:xfrm>
            <a:off x="1245072" y="1289765"/>
            <a:ext cx="3651101" cy="4270963"/>
          </a:xfrm>
        </p:spPr>
        <p:txBody>
          <a:bodyPr anchor="ctr">
            <a:normAutofit/>
          </a:bodyPr>
          <a:lstStyle/>
          <a:p>
            <a:pPr algn="ctr"/>
            <a:r>
              <a:rPr lang="en-US" sz="4800" dirty="0">
                <a:solidFill>
                  <a:srgbClr val="FFFFFF"/>
                </a:solidFill>
              </a:rPr>
              <a:t>Situating Experimental Publishing</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0FCF29DE-3CA4-7864-8EAB-789B50FECCA2}"/>
              </a:ext>
            </a:extLst>
          </p:cNvPr>
          <p:cNvSpPr>
            <a:spLocks noGrp="1"/>
          </p:cNvSpPr>
          <p:nvPr>
            <p:ph idx="1"/>
          </p:nvPr>
        </p:nvSpPr>
        <p:spPr>
          <a:xfrm>
            <a:off x="6141245" y="-257174"/>
            <a:ext cx="5444915" cy="7343774"/>
          </a:xfrm>
        </p:spPr>
        <p:txBody>
          <a:bodyPr anchor="ctr">
            <a:normAutofit/>
          </a:bodyPr>
          <a:lstStyle/>
          <a:p>
            <a:pPr marL="0" indent="0">
              <a:buNone/>
            </a:pPr>
            <a:r>
              <a:rPr lang="en-GB" sz="2250" kern="0" dirty="0">
                <a:solidFill>
                  <a:schemeClr val="tx1">
                    <a:alpha val="80000"/>
                  </a:schemeClr>
                </a:solidFill>
                <a:latin typeface="Avenir Book" panose="02000503020000020003" pitchFamily="2" charset="0"/>
                <a:ea typeface="Aptos" panose="020B0004020202020204" pitchFamily="34" charset="0"/>
              </a:rPr>
              <a:t>E</a:t>
            </a:r>
            <a:r>
              <a:rPr lang="en-GB" sz="2250" kern="0" dirty="0">
                <a:solidFill>
                  <a:schemeClr val="tx1">
                    <a:alpha val="80000"/>
                  </a:schemeClr>
                </a:solidFill>
                <a:effectLst/>
                <a:latin typeface="Avenir Book" panose="02000503020000020003" pitchFamily="2" charset="0"/>
                <a:ea typeface="Aptos" panose="020B0004020202020204" pitchFamily="34" charset="0"/>
              </a:rPr>
              <a:t>xperimental publishing examines, questions, critiques, and explores established publishing practices, workflows, and models, which reflect solidified print- and codex-based publishing conventions and neo-colonial and commercial hegemonies in academic publishing and knowledge production. </a:t>
            </a:r>
          </a:p>
          <a:p>
            <a:pPr marL="0" indent="0">
              <a:buNone/>
            </a:pPr>
            <a:r>
              <a:rPr lang="en-GB" sz="2250" kern="0" dirty="0">
                <a:solidFill>
                  <a:schemeClr val="tx1">
                    <a:alpha val="80000"/>
                  </a:schemeClr>
                </a:solidFill>
                <a:effectLst/>
                <a:latin typeface="Avenir Book" panose="02000503020000020003" pitchFamily="2" charset="0"/>
                <a:ea typeface="Aptos" panose="020B0004020202020204" pitchFamily="34" charset="0"/>
              </a:rPr>
              <a:t>Experimental forms of publishing challenge the dominance of print-based processes within conventional forms of academic publishing (as being natural and the most suitable for all forms of research), and question models and relationalities of knowledge production that simply reproduce humanist, neoliberal, and epistemic legacy systems, which are often taken for granted or repeated uncritically. </a:t>
            </a:r>
            <a:endParaRPr lang="en-US" sz="2250" dirty="0">
              <a:solidFill>
                <a:schemeClr val="tx1">
                  <a:alpha val="80000"/>
                </a:schemeClr>
              </a:solidFill>
              <a:latin typeface="Avenir Book" panose="02000503020000020003" pitchFamily="2" charset="0"/>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020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C4BD76D2-77C6-A648-BD21-15E3F7B81406}"/>
              </a:ext>
            </a:extLst>
          </p:cNvPr>
          <p:cNvSpPr>
            <a:spLocks noGrp="1"/>
          </p:cNvSpPr>
          <p:nvPr>
            <p:ph type="title"/>
          </p:nvPr>
        </p:nvSpPr>
        <p:spPr>
          <a:xfrm>
            <a:off x="804576" y="639909"/>
            <a:ext cx="4624674" cy="5974414"/>
          </a:xfrm>
        </p:spPr>
        <p:txBody>
          <a:bodyPr anchor="ctr">
            <a:normAutofit/>
          </a:bodyPr>
          <a:lstStyle/>
          <a:p>
            <a:r>
              <a:rPr lang="en-US" sz="5600" dirty="0">
                <a:solidFill>
                  <a:srgbClr val="FFFFFF"/>
                </a:solidFill>
                <a:latin typeface="Avenir Book" panose="02000503020000020003" pitchFamily="2" charset="0"/>
                <a:cs typeface="Source Sans Pro Light" panose="020F0302020204030204" pitchFamily="34" charset="0"/>
              </a:rPr>
              <a:t>Different kinds of experiments</a:t>
            </a:r>
          </a:p>
        </p:txBody>
      </p:sp>
      <p:grpSp>
        <p:nvGrpSpPr>
          <p:cNvPr id="12"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4679D4F6-F7D6-4847-8AB9-AB325E7EC5B6}"/>
              </a:ext>
            </a:extLst>
          </p:cNvPr>
          <p:cNvSpPr>
            <a:spLocks noGrp="1"/>
          </p:cNvSpPr>
          <p:nvPr>
            <p:ph idx="1"/>
          </p:nvPr>
        </p:nvSpPr>
        <p:spPr>
          <a:xfrm>
            <a:off x="6297233" y="518400"/>
            <a:ext cx="4771607" cy="5837949"/>
          </a:xfrm>
        </p:spPr>
        <p:txBody>
          <a:bodyPr anchor="ctr">
            <a:noAutofit/>
          </a:bodyPr>
          <a:lstStyle/>
          <a:p>
            <a:pPr marL="285750" indent="-285750">
              <a:buFont typeface="Arial" panose="020B0604020202020204" pitchFamily="34" charset="0"/>
              <a:buChar char="•"/>
            </a:pPr>
            <a:r>
              <a:rPr lang="en-GB" sz="2400" dirty="0">
                <a:solidFill>
                  <a:schemeClr val="tx1">
                    <a:alpha val="80000"/>
                  </a:schemeClr>
                </a:solidFill>
                <a:latin typeface="Avenir Book" panose="02000503020000020003" pitchFamily="2" charset="0"/>
                <a:cs typeface="Source Sans Pro Light" panose="020F0302020204030204" pitchFamily="34" charset="0"/>
              </a:rPr>
              <a:t>Experiments with the form and format of the scholarly book; </a:t>
            </a:r>
          </a:p>
          <a:p>
            <a:pPr marL="285750" indent="-285750"/>
            <a:r>
              <a:rPr lang="en-GB" sz="2400" dirty="0">
                <a:solidFill>
                  <a:schemeClr val="tx1">
                    <a:alpha val="80000"/>
                  </a:schemeClr>
                </a:solidFill>
                <a:latin typeface="Avenir Book" panose="02000503020000020003" pitchFamily="2" charset="0"/>
                <a:cs typeface="Source Sans Pro Light" panose="020F0302020204030204" pitchFamily="34" charset="0"/>
              </a:rPr>
              <a:t>Experiments with the various (multi)media through which books can be performed;  </a:t>
            </a:r>
          </a:p>
          <a:p>
            <a:pPr marL="285750" indent="-285750"/>
            <a:r>
              <a:rPr lang="en-GB" sz="2400" dirty="0">
                <a:solidFill>
                  <a:schemeClr val="tx1">
                    <a:alpha val="80000"/>
                  </a:schemeClr>
                </a:solidFill>
                <a:latin typeface="Avenir Book" panose="02000503020000020003" pitchFamily="2" charset="0"/>
                <a:cs typeface="Source Sans Pro Light" panose="020F0302020204030204" pitchFamily="34" charset="0"/>
              </a:rPr>
              <a:t>Experiments with the ways in which scholarship can be produced, disseminated, and consumed;</a:t>
            </a:r>
          </a:p>
          <a:p>
            <a:pPr marL="285750" indent="-285750"/>
            <a:r>
              <a:rPr lang="en-GB" sz="2400" dirty="0">
                <a:solidFill>
                  <a:schemeClr val="tx1">
                    <a:alpha val="80000"/>
                  </a:schemeClr>
                </a:solidFill>
                <a:latin typeface="Avenir Book" panose="02000503020000020003" pitchFamily="2" charset="0"/>
                <a:cs typeface="Source Sans Pro Light" panose="020F0302020204030204" pitchFamily="34" charset="0"/>
              </a:rPr>
              <a:t>Experiments that reimagine the relationalities that constitute academic writing, research, and publishing. </a:t>
            </a:r>
            <a:endParaRPr lang="en-US" sz="2400" dirty="0">
              <a:solidFill>
                <a:schemeClr val="tx1">
                  <a:alpha val="80000"/>
                </a:schemeClr>
              </a:solidFill>
              <a:latin typeface="Avenir Book" panose="02000503020000020003" pitchFamily="2" charset="0"/>
              <a:cs typeface="Source Sans Pro Light" panose="020F0302020204030204" pitchFamily="34" charset="0"/>
            </a:endParaRP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636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59A6EFB-84A2-F412-AD2D-866756AB6B89}"/>
              </a:ext>
            </a:extLst>
          </p:cNvPr>
          <p:cNvSpPr>
            <a:spLocks noGrp="1"/>
          </p:cNvSpPr>
          <p:nvPr>
            <p:ph type="title"/>
          </p:nvPr>
        </p:nvSpPr>
        <p:spPr>
          <a:xfrm>
            <a:off x="1188069" y="381935"/>
            <a:ext cx="4008583" cy="5974414"/>
          </a:xfrm>
        </p:spPr>
        <p:txBody>
          <a:bodyPr anchor="ctr">
            <a:normAutofit/>
          </a:bodyPr>
          <a:lstStyle/>
          <a:p>
            <a:r>
              <a:rPr lang="en-GB" sz="4800" dirty="0">
                <a:solidFill>
                  <a:srgbClr val="FFFFFF"/>
                </a:solidFill>
                <a:latin typeface="Avenir Book" panose="02000503020000020003" pitchFamily="2" charset="0"/>
                <a:ea typeface="Aptos" panose="020B0004020202020204" pitchFamily="34" charset="0"/>
              </a:rPr>
              <a:t>S</a:t>
            </a:r>
            <a:r>
              <a:rPr lang="en-GB" sz="4800" dirty="0">
                <a:solidFill>
                  <a:srgbClr val="FFFFFF"/>
                </a:solidFill>
                <a:effectLst/>
                <a:latin typeface="Avenir Book" panose="02000503020000020003" pitchFamily="2" charset="0"/>
                <a:ea typeface="Aptos" panose="020B0004020202020204" pitchFamily="34" charset="0"/>
              </a:rPr>
              <a:t>cholarly </a:t>
            </a:r>
            <a:r>
              <a:rPr lang="en-GB" sz="4800" dirty="0">
                <a:solidFill>
                  <a:srgbClr val="FFFFFF"/>
                </a:solidFill>
                <a:latin typeface="Avenir Book" panose="02000503020000020003" pitchFamily="2" charset="0"/>
                <a:ea typeface="Aptos" panose="020B0004020202020204" pitchFamily="34" charset="0"/>
              </a:rPr>
              <a:t>I</a:t>
            </a:r>
            <a:r>
              <a:rPr lang="en-GB" sz="4800" dirty="0">
                <a:solidFill>
                  <a:srgbClr val="FFFFFF"/>
                </a:solidFill>
                <a:effectLst/>
                <a:latin typeface="Avenir Book" panose="02000503020000020003" pitchFamily="2" charset="0"/>
                <a:ea typeface="Aptos" panose="020B0004020202020204" pitchFamily="34" charset="0"/>
              </a:rPr>
              <a:t>nteraction Around </a:t>
            </a:r>
            <a:r>
              <a:rPr lang="en-GB" sz="4800" dirty="0">
                <a:solidFill>
                  <a:srgbClr val="FFFFFF"/>
                </a:solidFill>
                <a:latin typeface="Avenir Book" panose="02000503020000020003" pitchFamily="2" charset="0"/>
                <a:ea typeface="Aptos" panose="020B0004020202020204" pitchFamily="34" charset="0"/>
              </a:rPr>
              <a:t>O</a:t>
            </a:r>
            <a:r>
              <a:rPr lang="en-GB" sz="4800" dirty="0">
                <a:solidFill>
                  <a:srgbClr val="FFFFFF"/>
                </a:solidFill>
                <a:effectLst/>
                <a:latin typeface="Avenir Book" panose="02000503020000020003" pitchFamily="2" charset="0"/>
                <a:ea typeface="Aptos" panose="020B0004020202020204" pitchFamily="34" charset="0"/>
              </a:rPr>
              <a:t>pen </a:t>
            </a:r>
            <a:r>
              <a:rPr lang="en-GB" sz="4800" dirty="0">
                <a:solidFill>
                  <a:srgbClr val="FFFFFF"/>
                </a:solidFill>
                <a:latin typeface="Avenir Book" panose="02000503020000020003" pitchFamily="2" charset="0"/>
                <a:ea typeface="Aptos" panose="020B0004020202020204" pitchFamily="34" charset="0"/>
              </a:rPr>
              <a:t>A</a:t>
            </a:r>
            <a:r>
              <a:rPr lang="en-GB" sz="4800" dirty="0">
                <a:solidFill>
                  <a:srgbClr val="FFFFFF"/>
                </a:solidFill>
                <a:effectLst/>
                <a:latin typeface="Avenir Book" panose="02000503020000020003" pitchFamily="2" charset="0"/>
                <a:ea typeface="Aptos" panose="020B0004020202020204" pitchFamily="34" charset="0"/>
              </a:rPr>
              <a:t>ccess </a:t>
            </a:r>
            <a:r>
              <a:rPr lang="en-GB" sz="4800" dirty="0">
                <a:solidFill>
                  <a:srgbClr val="FFFFFF"/>
                </a:solidFill>
                <a:latin typeface="Avenir Book" panose="02000503020000020003" pitchFamily="2" charset="0"/>
                <a:ea typeface="Aptos" panose="020B0004020202020204" pitchFamily="34" charset="0"/>
              </a:rPr>
              <a:t>B</a:t>
            </a:r>
            <a:r>
              <a:rPr lang="en-GB" sz="4800" dirty="0">
                <a:solidFill>
                  <a:srgbClr val="FFFFFF"/>
                </a:solidFill>
                <a:effectLst/>
                <a:latin typeface="Avenir Book" panose="02000503020000020003" pitchFamily="2" charset="0"/>
                <a:ea typeface="Aptos" panose="020B0004020202020204" pitchFamily="34" charset="0"/>
              </a:rPr>
              <a:t>ooks </a:t>
            </a:r>
            <a:endParaRPr lang="en-US" sz="4800" dirty="0">
              <a:solidFill>
                <a:srgbClr val="FFFFFF"/>
              </a:solidFill>
              <a:latin typeface="Avenir Book" panose="02000503020000020003" pitchFamily="2" charset="0"/>
            </a:endParaRPr>
          </a:p>
        </p:txBody>
      </p:sp>
      <p:grpSp>
        <p:nvGrpSpPr>
          <p:cNvPr id="12"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1E3077A4-E0F7-6B90-4F95-26372C494E72}"/>
              </a:ext>
            </a:extLst>
          </p:cNvPr>
          <p:cNvSpPr>
            <a:spLocks noGrp="1"/>
          </p:cNvSpPr>
          <p:nvPr>
            <p:ph idx="1"/>
          </p:nvPr>
        </p:nvSpPr>
        <p:spPr>
          <a:xfrm>
            <a:off x="6344750" y="837005"/>
            <a:ext cx="4771607" cy="5837949"/>
          </a:xfrm>
        </p:spPr>
        <p:txBody>
          <a:bodyPr anchor="ctr">
            <a:normAutofit/>
          </a:bodyPr>
          <a:lstStyle/>
          <a:p>
            <a:r>
              <a:rPr lang="en-US" dirty="0">
                <a:solidFill>
                  <a:schemeClr val="tx1">
                    <a:alpha val="80000"/>
                  </a:schemeClr>
                </a:solidFill>
                <a:latin typeface="Avenir Book" panose="02000503020000020003" pitchFamily="2" charset="0"/>
              </a:rPr>
              <a:t>Open Annotations</a:t>
            </a:r>
          </a:p>
          <a:p>
            <a:r>
              <a:rPr lang="en-US" dirty="0">
                <a:solidFill>
                  <a:schemeClr val="tx1">
                    <a:alpha val="80000"/>
                  </a:schemeClr>
                </a:solidFill>
                <a:latin typeface="Avenir Book" panose="02000503020000020003" pitchFamily="2" charset="0"/>
              </a:rPr>
              <a:t>Open Peer Review</a:t>
            </a:r>
          </a:p>
          <a:p>
            <a:r>
              <a:rPr lang="en-US" dirty="0">
                <a:solidFill>
                  <a:schemeClr val="tx1">
                    <a:alpha val="80000"/>
                  </a:schemeClr>
                </a:solidFill>
                <a:latin typeface="Avenir Book" panose="02000503020000020003" pitchFamily="2" charset="0"/>
              </a:rPr>
              <a:t>Remix and Reuse</a:t>
            </a:r>
          </a:p>
          <a:p>
            <a:r>
              <a:rPr lang="en-US" dirty="0">
                <a:solidFill>
                  <a:schemeClr val="tx1">
                    <a:alpha val="80000"/>
                  </a:schemeClr>
                </a:solidFill>
                <a:latin typeface="Avenir Book" panose="02000503020000020003" pitchFamily="2" charset="0"/>
              </a:rPr>
              <a:t>Open and Social Scholarship</a:t>
            </a:r>
          </a:p>
          <a:p>
            <a:r>
              <a:rPr lang="en-US" dirty="0">
                <a:solidFill>
                  <a:schemeClr val="tx1">
                    <a:alpha val="80000"/>
                  </a:schemeClr>
                </a:solidFill>
                <a:latin typeface="Avenir Book" panose="02000503020000020003" pitchFamily="2" charset="0"/>
              </a:rPr>
              <a:t>Versioning and Processual Publishing</a:t>
            </a:r>
          </a:p>
          <a:p>
            <a:endParaRPr lang="en-US" sz="2000" dirty="0">
              <a:solidFill>
                <a:schemeClr val="tx1">
                  <a:alpha val="80000"/>
                </a:schemeClr>
              </a:solidFill>
            </a:endParaRP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954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080F1-ED50-E708-C42E-00F752BAB4C1}"/>
              </a:ext>
            </a:extLst>
          </p:cNvPr>
          <p:cNvSpPr>
            <a:spLocks noGrp="1"/>
          </p:cNvSpPr>
          <p:nvPr>
            <p:ph type="title"/>
          </p:nvPr>
        </p:nvSpPr>
        <p:spPr/>
        <p:txBody>
          <a:bodyPr/>
          <a:lstStyle/>
          <a:p>
            <a:endParaRPr lang="en-US" dirty="0"/>
          </a:p>
        </p:txBody>
      </p:sp>
      <p:pic>
        <p:nvPicPr>
          <p:cNvPr id="6" name="Content Placeholder 4" descr="A screenshot of a computer&#10;&#10;Description automatically generated">
            <a:extLst>
              <a:ext uri="{FF2B5EF4-FFF2-40B4-BE49-F238E27FC236}">
                <a16:creationId xmlns:a16="http://schemas.microsoft.com/office/drawing/2014/main" id="{C1610A4A-6014-875F-5AB2-EAB91EED7935}"/>
              </a:ext>
            </a:extLst>
          </p:cNvPr>
          <p:cNvPicPr>
            <a:picLocks noChangeAspect="1"/>
          </p:cNvPicPr>
          <p:nvPr/>
        </p:nvPicPr>
        <p:blipFill>
          <a:blip r:embed="rId2"/>
          <a:stretch>
            <a:fillRect/>
          </a:stretch>
        </p:blipFill>
        <p:spPr>
          <a:xfrm>
            <a:off x="-81642" y="0"/>
            <a:ext cx="6619875" cy="4351338"/>
          </a:xfrm>
          <a:prstGeom prst="rect">
            <a:avLst/>
          </a:prstGeom>
        </p:spPr>
      </p:pic>
      <p:pic>
        <p:nvPicPr>
          <p:cNvPr id="5" name="Content Placeholder 4" descr="A screenshot of a text&#10;&#10;Description automatically generated">
            <a:extLst>
              <a:ext uri="{FF2B5EF4-FFF2-40B4-BE49-F238E27FC236}">
                <a16:creationId xmlns:a16="http://schemas.microsoft.com/office/drawing/2014/main" id="{23C16725-E0D8-A67F-F731-949DF47D670F}"/>
              </a:ext>
            </a:extLst>
          </p:cNvPr>
          <p:cNvPicPr>
            <a:picLocks noGrp="1" noChangeAspect="1"/>
          </p:cNvPicPr>
          <p:nvPr>
            <p:ph idx="1"/>
          </p:nvPr>
        </p:nvPicPr>
        <p:blipFill>
          <a:blip r:embed="rId3"/>
          <a:srcRect l="21102"/>
          <a:stretch/>
        </p:blipFill>
        <p:spPr>
          <a:xfrm>
            <a:off x="5786438" y="2678113"/>
            <a:ext cx="6517364" cy="4187824"/>
          </a:xfrm>
        </p:spPr>
      </p:pic>
    </p:spTree>
    <p:extLst>
      <p:ext uri="{BB962C8B-B14F-4D97-AF65-F5344CB8AC3E}">
        <p14:creationId xmlns:p14="http://schemas.microsoft.com/office/powerpoint/2010/main" val="4130251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a:extLst>
            <a:ext uri="{FF2B5EF4-FFF2-40B4-BE49-F238E27FC236}">
              <a16:creationId xmlns:a16="http://schemas.microsoft.com/office/drawing/2014/main" id="{10CCCF98-6038-E00C-EDF1-10D7D897B7E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3AF137-BB5D-AB59-EB26-36050EE39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F157CB-78D1-61EF-9D7E-42BE4C205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1423539-A697-9ABC-9B54-9C934F9F029E}"/>
              </a:ext>
            </a:extLst>
          </p:cNvPr>
          <p:cNvSpPr>
            <a:spLocks noGrp="1"/>
          </p:cNvSpPr>
          <p:nvPr>
            <p:ph type="title"/>
          </p:nvPr>
        </p:nvSpPr>
        <p:spPr>
          <a:xfrm>
            <a:off x="1188069" y="381935"/>
            <a:ext cx="4008583" cy="5974414"/>
          </a:xfrm>
        </p:spPr>
        <p:txBody>
          <a:bodyPr anchor="ctr">
            <a:normAutofit/>
          </a:bodyPr>
          <a:lstStyle/>
          <a:p>
            <a:r>
              <a:rPr lang="en-GB" sz="4800" dirty="0">
                <a:solidFill>
                  <a:srgbClr val="FFFFFF"/>
                </a:solidFill>
                <a:latin typeface="Avenir Book" panose="02000503020000020003" pitchFamily="2" charset="0"/>
                <a:ea typeface="Aptos" panose="020B0004020202020204" pitchFamily="34" charset="0"/>
              </a:rPr>
              <a:t>S</a:t>
            </a:r>
            <a:r>
              <a:rPr lang="en-GB" sz="4800" dirty="0">
                <a:solidFill>
                  <a:srgbClr val="FFFFFF"/>
                </a:solidFill>
                <a:effectLst/>
                <a:latin typeface="Avenir Book" panose="02000503020000020003" pitchFamily="2" charset="0"/>
                <a:ea typeface="Aptos" panose="020B0004020202020204" pitchFamily="34" charset="0"/>
              </a:rPr>
              <a:t>cholarly </a:t>
            </a:r>
            <a:r>
              <a:rPr lang="en-GB" sz="4800" dirty="0">
                <a:solidFill>
                  <a:srgbClr val="FFFFFF"/>
                </a:solidFill>
                <a:latin typeface="Avenir Book" panose="02000503020000020003" pitchFamily="2" charset="0"/>
                <a:ea typeface="Aptos" panose="020B0004020202020204" pitchFamily="34" charset="0"/>
              </a:rPr>
              <a:t>I</a:t>
            </a:r>
            <a:r>
              <a:rPr lang="en-GB" sz="4800" dirty="0">
                <a:solidFill>
                  <a:srgbClr val="FFFFFF"/>
                </a:solidFill>
                <a:effectLst/>
                <a:latin typeface="Avenir Book" panose="02000503020000020003" pitchFamily="2" charset="0"/>
                <a:ea typeface="Aptos" panose="020B0004020202020204" pitchFamily="34" charset="0"/>
              </a:rPr>
              <a:t>nteraction Around </a:t>
            </a:r>
            <a:r>
              <a:rPr lang="en-GB" sz="4800" dirty="0">
                <a:solidFill>
                  <a:srgbClr val="FFFFFF"/>
                </a:solidFill>
                <a:latin typeface="Avenir Book" panose="02000503020000020003" pitchFamily="2" charset="0"/>
                <a:ea typeface="Aptos" panose="020B0004020202020204" pitchFamily="34" charset="0"/>
              </a:rPr>
              <a:t>O</a:t>
            </a:r>
            <a:r>
              <a:rPr lang="en-GB" sz="4800" dirty="0">
                <a:solidFill>
                  <a:srgbClr val="FFFFFF"/>
                </a:solidFill>
                <a:effectLst/>
                <a:latin typeface="Avenir Book" panose="02000503020000020003" pitchFamily="2" charset="0"/>
                <a:ea typeface="Aptos" panose="020B0004020202020204" pitchFamily="34" charset="0"/>
              </a:rPr>
              <a:t>pen </a:t>
            </a:r>
            <a:r>
              <a:rPr lang="en-GB" sz="4800" dirty="0">
                <a:solidFill>
                  <a:srgbClr val="FFFFFF"/>
                </a:solidFill>
                <a:latin typeface="Avenir Book" panose="02000503020000020003" pitchFamily="2" charset="0"/>
                <a:ea typeface="Aptos" panose="020B0004020202020204" pitchFamily="34" charset="0"/>
              </a:rPr>
              <a:t>A</a:t>
            </a:r>
            <a:r>
              <a:rPr lang="en-GB" sz="4800" dirty="0">
                <a:solidFill>
                  <a:srgbClr val="FFFFFF"/>
                </a:solidFill>
                <a:effectLst/>
                <a:latin typeface="Avenir Book" panose="02000503020000020003" pitchFamily="2" charset="0"/>
                <a:ea typeface="Aptos" panose="020B0004020202020204" pitchFamily="34" charset="0"/>
              </a:rPr>
              <a:t>ccess </a:t>
            </a:r>
            <a:r>
              <a:rPr lang="en-GB" sz="4800" dirty="0">
                <a:solidFill>
                  <a:srgbClr val="FFFFFF"/>
                </a:solidFill>
                <a:latin typeface="Avenir Book" panose="02000503020000020003" pitchFamily="2" charset="0"/>
                <a:ea typeface="Aptos" panose="020B0004020202020204" pitchFamily="34" charset="0"/>
              </a:rPr>
              <a:t>B</a:t>
            </a:r>
            <a:r>
              <a:rPr lang="en-GB" sz="4800" dirty="0">
                <a:solidFill>
                  <a:srgbClr val="FFFFFF"/>
                </a:solidFill>
                <a:effectLst/>
                <a:latin typeface="Avenir Book" panose="02000503020000020003" pitchFamily="2" charset="0"/>
                <a:ea typeface="Aptos" panose="020B0004020202020204" pitchFamily="34" charset="0"/>
              </a:rPr>
              <a:t>ooks </a:t>
            </a:r>
            <a:endParaRPr lang="en-US" sz="4800" dirty="0">
              <a:solidFill>
                <a:srgbClr val="FFFFFF"/>
              </a:solidFill>
              <a:latin typeface="Avenir Book" panose="02000503020000020003" pitchFamily="2" charset="0"/>
            </a:endParaRPr>
          </a:p>
        </p:txBody>
      </p:sp>
      <p:grpSp>
        <p:nvGrpSpPr>
          <p:cNvPr id="12" name="Group 11">
            <a:extLst>
              <a:ext uri="{FF2B5EF4-FFF2-40B4-BE49-F238E27FC236}">
                <a16:creationId xmlns:a16="http://schemas.microsoft.com/office/drawing/2014/main" id="{F80FD40F-C627-34E6-4D44-D606BB82F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13278080-19DC-1746-6F7B-FC9BB3240C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7320815D-9644-1110-9A67-AC0F42440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D6D40B0F-809E-083F-B326-A993AEF87E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7C6E57D3-9D8D-26D3-87AE-AC7F31BA1D26}"/>
              </a:ext>
            </a:extLst>
          </p:cNvPr>
          <p:cNvSpPr>
            <a:spLocks noGrp="1"/>
          </p:cNvSpPr>
          <p:nvPr>
            <p:ph idx="1"/>
          </p:nvPr>
        </p:nvSpPr>
        <p:spPr>
          <a:xfrm>
            <a:off x="6344750" y="837005"/>
            <a:ext cx="4771607" cy="5837949"/>
          </a:xfrm>
        </p:spPr>
        <p:txBody>
          <a:bodyPr anchor="ctr">
            <a:normAutofit/>
          </a:bodyPr>
          <a:lstStyle/>
          <a:p>
            <a:r>
              <a:rPr lang="en-US" dirty="0">
                <a:solidFill>
                  <a:schemeClr val="tx1">
                    <a:alpha val="80000"/>
                  </a:schemeClr>
                </a:solidFill>
                <a:latin typeface="Avenir Book" panose="02000503020000020003" pitchFamily="2" charset="0"/>
              </a:rPr>
              <a:t>Open Annotations</a:t>
            </a:r>
          </a:p>
          <a:p>
            <a:r>
              <a:rPr lang="en-US" dirty="0">
                <a:solidFill>
                  <a:schemeClr val="tx1">
                    <a:alpha val="80000"/>
                  </a:schemeClr>
                </a:solidFill>
                <a:latin typeface="Avenir Book" panose="02000503020000020003" pitchFamily="2" charset="0"/>
              </a:rPr>
              <a:t>Open Peer Review</a:t>
            </a:r>
          </a:p>
          <a:p>
            <a:r>
              <a:rPr lang="en-US" dirty="0">
                <a:solidFill>
                  <a:schemeClr val="tx1">
                    <a:alpha val="80000"/>
                  </a:schemeClr>
                </a:solidFill>
                <a:latin typeface="Avenir Book" panose="02000503020000020003" pitchFamily="2" charset="0"/>
              </a:rPr>
              <a:t>Remix and Reuse</a:t>
            </a:r>
          </a:p>
          <a:p>
            <a:r>
              <a:rPr lang="en-US" dirty="0">
                <a:solidFill>
                  <a:schemeClr val="tx1">
                    <a:alpha val="80000"/>
                  </a:schemeClr>
                </a:solidFill>
                <a:latin typeface="Avenir Book" panose="02000503020000020003" pitchFamily="2" charset="0"/>
              </a:rPr>
              <a:t>Open and Social Scholarship</a:t>
            </a:r>
          </a:p>
          <a:p>
            <a:r>
              <a:rPr lang="en-US" dirty="0">
                <a:solidFill>
                  <a:schemeClr val="tx1">
                    <a:alpha val="80000"/>
                  </a:schemeClr>
                </a:solidFill>
                <a:latin typeface="Avenir Book" panose="02000503020000020003" pitchFamily="2" charset="0"/>
              </a:rPr>
              <a:t>Versioning and Processual Publishing</a:t>
            </a:r>
          </a:p>
          <a:p>
            <a:endParaRPr lang="en-US" sz="2000" dirty="0">
              <a:solidFill>
                <a:schemeClr val="tx1">
                  <a:alpha val="80000"/>
                </a:schemeClr>
              </a:solidFill>
            </a:endParaRPr>
          </a:p>
        </p:txBody>
      </p:sp>
      <p:cxnSp>
        <p:nvCxnSpPr>
          <p:cNvPr id="17" name="Straight Connector 16">
            <a:extLst>
              <a:ext uri="{FF2B5EF4-FFF2-40B4-BE49-F238E27FC236}">
                <a16:creationId xmlns:a16="http://schemas.microsoft.com/office/drawing/2014/main" id="{99446071-7271-BB1B-5779-917A7F6143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556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a:extLst>
            <a:ext uri="{FF2B5EF4-FFF2-40B4-BE49-F238E27FC236}">
              <a16:creationId xmlns:a16="http://schemas.microsoft.com/office/drawing/2014/main" id="{7AAD3722-6865-2DC3-1C9C-3AC1A8500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CB439A-646D-AD7A-8EB9-83EE4885C641}"/>
              </a:ext>
            </a:extLst>
          </p:cNvPr>
          <p:cNvSpPr>
            <a:spLocks noGrp="1"/>
          </p:cNvSpPr>
          <p:nvPr>
            <p:ph type="title"/>
          </p:nvPr>
        </p:nvSpPr>
        <p:spPr/>
        <p:txBody>
          <a:bodyPr/>
          <a:lstStyle/>
          <a:p>
            <a:endParaRPr lang="en-US" dirty="0"/>
          </a:p>
        </p:txBody>
      </p:sp>
      <p:pic>
        <p:nvPicPr>
          <p:cNvPr id="6" name="Content Placeholder 4" descr="A screenshot of a computer&#10;&#10;Description automatically generated">
            <a:extLst>
              <a:ext uri="{FF2B5EF4-FFF2-40B4-BE49-F238E27FC236}">
                <a16:creationId xmlns:a16="http://schemas.microsoft.com/office/drawing/2014/main" id="{7FFCEEA1-0D0F-44BC-B29D-E4F947ACBF0F}"/>
              </a:ext>
            </a:extLst>
          </p:cNvPr>
          <p:cNvPicPr>
            <a:picLocks noChangeAspect="1"/>
          </p:cNvPicPr>
          <p:nvPr/>
        </p:nvPicPr>
        <p:blipFill>
          <a:blip r:embed="rId2"/>
          <a:stretch>
            <a:fillRect/>
          </a:stretch>
        </p:blipFill>
        <p:spPr>
          <a:xfrm>
            <a:off x="-114300" y="8732"/>
            <a:ext cx="6619875" cy="4351338"/>
          </a:xfrm>
          <a:prstGeom prst="rect">
            <a:avLst/>
          </a:prstGeom>
        </p:spPr>
      </p:pic>
      <p:pic>
        <p:nvPicPr>
          <p:cNvPr id="5" name="Content Placeholder 4" descr="A screenshot of a text&#10;&#10;Description automatically generated">
            <a:extLst>
              <a:ext uri="{FF2B5EF4-FFF2-40B4-BE49-F238E27FC236}">
                <a16:creationId xmlns:a16="http://schemas.microsoft.com/office/drawing/2014/main" id="{9EFAC53F-C573-F1C5-E11A-E0FDF45C6C49}"/>
              </a:ext>
            </a:extLst>
          </p:cNvPr>
          <p:cNvPicPr>
            <a:picLocks noGrp="1" noChangeAspect="1"/>
          </p:cNvPicPr>
          <p:nvPr>
            <p:ph idx="1"/>
          </p:nvPr>
        </p:nvPicPr>
        <p:blipFill>
          <a:blip r:embed="rId3"/>
          <a:srcRect l="21102"/>
          <a:stretch/>
        </p:blipFill>
        <p:spPr>
          <a:xfrm>
            <a:off x="5786438" y="2678113"/>
            <a:ext cx="6517364" cy="4187824"/>
          </a:xfrm>
        </p:spPr>
      </p:pic>
    </p:spTree>
    <p:extLst>
      <p:ext uri="{BB962C8B-B14F-4D97-AF65-F5344CB8AC3E}">
        <p14:creationId xmlns:p14="http://schemas.microsoft.com/office/powerpoint/2010/main" val="853706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65364-3B0F-E96E-98DD-4083D0BD4DBF}"/>
              </a:ext>
            </a:extLst>
          </p:cNvPr>
          <p:cNvSpPr>
            <a:spLocks noGrp="1"/>
          </p:cNvSpPr>
          <p:nvPr>
            <p:ph type="title"/>
          </p:nvPr>
        </p:nvSpPr>
        <p:spPr/>
        <p:txBody>
          <a:bodyPr/>
          <a:lstStyle/>
          <a:p>
            <a:endParaRPr lang="en-US"/>
          </a:p>
        </p:txBody>
      </p:sp>
      <p:pic>
        <p:nvPicPr>
          <p:cNvPr id="5" name="Content Placeholder 4" descr="A screenshot of a newspaper&#10;&#10;Description automatically generated">
            <a:extLst>
              <a:ext uri="{FF2B5EF4-FFF2-40B4-BE49-F238E27FC236}">
                <a16:creationId xmlns:a16="http://schemas.microsoft.com/office/drawing/2014/main" id="{F5F295B5-83DA-4684-B864-77FD92EBACB2}"/>
              </a:ext>
            </a:extLst>
          </p:cNvPr>
          <p:cNvPicPr>
            <a:picLocks noGrp="1" noChangeAspect="1"/>
          </p:cNvPicPr>
          <p:nvPr>
            <p:ph idx="1"/>
          </p:nvPr>
        </p:nvPicPr>
        <p:blipFill>
          <a:blip r:embed="rId2"/>
          <a:stretch>
            <a:fillRect/>
          </a:stretch>
        </p:blipFill>
        <p:spPr>
          <a:xfrm>
            <a:off x="752216" y="0"/>
            <a:ext cx="10939925" cy="6858000"/>
          </a:xfrm>
        </p:spPr>
      </p:pic>
    </p:spTree>
    <p:extLst>
      <p:ext uri="{BB962C8B-B14F-4D97-AF65-F5344CB8AC3E}">
        <p14:creationId xmlns:p14="http://schemas.microsoft.com/office/powerpoint/2010/main" val="1430800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3665</TotalTime>
  <Words>501</Words>
  <Application>Microsoft Macintosh PowerPoint</Application>
  <PresentationFormat>Widescreen</PresentationFormat>
  <Paragraphs>56</Paragraphs>
  <Slides>18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Aptos</vt:lpstr>
      <vt:lpstr>Aptos Display</vt:lpstr>
      <vt:lpstr>Arial</vt:lpstr>
      <vt:lpstr>Avenir Book</vt:lpstr>
      <vt:lpstr>Avenir Next Condensed</vt:lpstr>
      <vt:lpstr>Source Sans Pro Black</vt:lpstr>
      <vt:lpstr>Source Sans Pro Light</vt:lpstr>
      <vt:lpstr>Office Theme</vt:lpstr>
      <vt:lpstr>Promoting Interactions and Engagement with Scholarly Research: Speculations on the Advancement of Experimental Publishing   </vt:lpstr>
      <vt:lpstr>PowerPoint Presentation</vt:lpstr>
      <vt:lpstr>Situating Experimental Publishing</vt:lpstr>
      <vt:lpstr>Different kinds of experiments</vt:lpstr>
      <vt:lpstr>Scholarly Interaction Around Open Access Books </vt:lpstr>
      <vt:lpstr>PowerPoint Presentation</vt:lpstr>
      <vt:lpstr>Scholarly Interaction Around Open Access Books </vt:lpstr>
      <vt:lpstr>PowerPoint Presentation</vt:lpstr>
      <vt:lpstr>PowerPoint Presentation</vt:lpstr>
      <vt:lpstr>Scholarly Interaction Around Open Access Books </vt:lpstr>
      <vt:lpstr>PowerPoint Presentation</vt:lpstr>
      <vt:lpstr>PowerPoint Presentation</vt:lpstr>
      <vt:lpstr>Scholarly Interaction Around Open Access Books </vt:lpstr>
      <vt:lpstr>Experimental Publishing Compendium https://compendium.copim.ac.uk/</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Janneke Adema</dc:creator>
  <cp:lastModifiedBy>Janneke Adema</cp:lastModifiedBy>
  <cp:revision>7</cp:revision>
  <dcterms:created xsi:type="dcterms:W3CDTF">2024-11-29T11:48:22Z</dcterms:created>
  <dcterms:modified xsi:type="dcterms:W3CDTF">2024-12-08T19:31:03Z</dcterms:modified>
</cp:coreProperties>
</file>