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1"/>
  </p:sldMasterIdLst>
  <p:notesMasterIdLst>
    <p:notesMasterId r:id="rId25"/>
  </p:notesMasterIdLst>
  <p:sldIdLst>
    <p:sldId id="256" r:id="rId2"/>
    <p:sldId id="258" r:id="rId3"/>
    <p:sldId id="263" r:id="rId4"/>
    <p:sldId id="257" r:id="rId5"/>
    <p:sldId id="265" r:id="rId6"/>
    <p:sldId id="260" r:id="rId7"/>
    <p:sldId id="288" r:id="rId8"/>
    <p:sldId id="290" r:id="rId9"/>
    <p:sldId id="291" r:id="rId10"/>
    <p:sldId id="285" r:id="rId11"/>
    <p:sldId id="322" r:id="rId12"/>
    <p:sldId id="286" r:id="rId13"/>
    <p:sldId id="287" r:id="rId14"/>
    <p:sldId id="324" r:id="rId15"/>
    <p:sldId id="289" r:id="rId16"/>
    <p:sldId id="283" r:id="rId17"/>
    <p:sldId id="325" r:id="rId18"/>
    <p:sldId id="309" r:id="rId19"/>
    <p:sldId id="326" r:id="rId20"/>
    <p:sldId id="327" r:id="rId21"/>
    <p:sldId id="328" r:id="rId22"/>
    <p:sldId id="321" r:id="rId23"/>
    <p:sldId id="28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9803"/>
  </p:normalViewPr>
  <p:slideViewPr>
    <p:cSldViewPr snapToGrid="0" snapToObjects="1">
      <p:cViewPr varScale="1">
        <p:scale>
          <a:sx n="84" d="100"/>
          <a:sy n="84" d="100"/>
        </p:scale>
        <p:origin x="4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image" Target="../media/image3.png"/></Relationships>
</file>

<file path=ppt/diagrams/_rels/data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image" Target="../media/image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image" Target="../media/image3.png"/></Relationships>
</file>

<file path=ppt/diagrams/_rels/drawing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A14930F4-BD64-43B9-94B9-86C818B432E0}" type="doc">
      <dgm:prSet loTypeId="urn:microsoft.com/office/officeart/2018/2/layout/IconVerticalSolidList" loCatId="icon" qsTypeId="urn:microsoft.com/office/officeart/2005/8/quickstyle/simple1" qsCatId="simple" csTypeId="urn:microsoft.com/office/officeart/2018/5/colors/Iconchunking_neutralicontext_accent1_2" csCatId="accent1" phldr="1"/>
      <dgm:spPr/>
      <dgm:t>
        <a:bodyPr/>
        <a:lstStyle/>
        <a:p>
          <a:endParaRPr lang="en-US"/>
        </a:p>
      </dgm:t>
    </dgm:pt>
    <dgm:pt modelId="{E2470187-0B1C-4C80-9B9F-27E2FFBD63F7}">
      <dgm:prSet/>
      <dgm:spPr/>
      <dgm:t>
        <a:bodyPr/>
        <a:lstStyle/>
        <a:p>
          <a:pPr>
            <a:lnSpc>
              <a:spcPct val="100000"/>
            </a:lnSpc>
          </a:pPr>
          <a:r>
            <a:rPr lang="en-US" dirty="0"/>
            <a:t>COPIM: Project Introduction</a:t>
          </a:r>
        </a:p>
      </dgm:t>
    </dgm:pt>
    <dgm:pt modelId="{D69AD1BD-309F-41D2-B266-FD0D1FF5C508}" type="parTrans" cxnId="{59C6F751-77CB-4C0F-BE39-7D46CA229E0D}">
      <dgm:prSet/>
      <dgm:spPr/>
      <dgm:t>
        <a:bodyPr/>
        <a:lstStyle/>
        <a:p>
          <a:endParaRPr lang="en-US"/>
        </a:p>
      </dgm:t>
    </dgm:pt>
    <dgm:pt modelId="{1B3921C2-3B96-4005-BDE2-20123B30B11B}" type="sibTrans" cxnId="{59C6F751-77CB-4C0F-BE39-7D46CA229E0D}">
      <dgm:prSet/>
      <dgm:spPr/>
      <dgm:t>
        <a:bodyPr/>
        <a:lstStyle/>
        <a:p>
          <a:endParaRPr lang="en-US"/>
        </a:p>
      </dgm:t>
    </dgm:pt>
    <dgm:pt modelId="{026B719E-6960-471A-95C7-0C11756380B4}">
      <dgm:prSet/>
      <dgm:spPr/>
      <dgm:t>
        <a:bodyPr/>
        <a:lstStyle/>
        <a:p>
          <a:pPr>
            <a:lnSpc>
              <a:spcPct val="100000"/>
            </a:lnSpc>
          </a:pPr>
          <a:r>
            <a:rPr lang="en-US" dirty="0"/>
            <a:t>Scaling Small: Caring for a Diverse Publishing Ecosystem</a:t>
          </a:r>
        </a:p>
      </dgm:t>
    </dgm:pt>
    <dgm:pt modelId="{C3CD1D30-3E0F-4937-AE8A-137E342B3231}" type="parTrans" cxnId="{770F3193-97C7-436B-9D01-25A84FC625FF}">
      <dgm:prSet/>
      <dgm:spPr/>
      <dgm:t>
        <a:bodyPr/>
        <a:lstStyle/>
        <a:p>
          <a:endParaRPr lang="en-US"/>
        </a:p>
      </dgm:t>
    </dgm:pt>
    <dgm:pt modelId="{3D54B8F5-854F-4946-ABA8-B7C2A0A79BA1}" type="sibTrans" cxnId="{770F3193-97C7-436B-9D01-25A84FC625FF}">
      <dgm:prSet/>
      <dgm:spPr/>
      <dgm:t>
        <a:bodyPr/>
        <a:lstStyle/>
        <a:p>
          <a:endParaRPr lang="en-US"/>
        </a:p>
      </dgm:t>
    </dgm:pt>
    <dgm:pt modelId="{2F689707-1874-4CD2-BB36-42F74E6D4BD9}" type="pres">
      <dgm:prSet presAssocID="{A14930F4-BD64-43B9-94B9-86C818B432E0}" presName="root" presStyleCnt="0">
        <dgm:presLayoutVars>
          <dgm:dir/>
          <dgm:resizeHandles val="exact"/>
        </dgm:presLayoutVars>
      </dgm:prSet>
      <dgm:spPr/>
    </dgm:pt>
    <dgm:pt modelId="{7212A678-AB9C-4952-B022-855D41E2C44C}" type="pres">
      <dgm:prSet presAssocID="{E2470187-0B1C-4C80-9B9F-27E2FFBD63F7}" presName="compNode" presStyleCnt="0"/>
      <dgm:spPr/>
    </dgm:pt>
    <dgm:pt modelId="{A06C3F54-0469-4289-B106-408A0760AEA5}" type="pres">
      <dgm:prSet presAssocID="{E2470187-0B1C-4C80-9B9F-27E2FFBD63F7}" presName="bgRect" presStyleLbl="bgShp" presStyleIdx="0" presStyleCnt="2"/>
      <dgm:spPr/>
    </dgm:pt>
    <dgm:pt modelId="{C928CDD3-BD56-4E5C-A4E2-6225AD2AA33F}" type="pres">
      <dgm:prSet presAssocID="{E2470187-0B1C-4C80-9B9F-27E2FFBD63F7}" presName="iconRect" presStyleLbl="nod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0097A7FD-44F0-4D4E-990A-C241CF636991}" type="pres">
      <dgm:prSet presAssocID="{E2470187-0B1C-4C80-9B9F-27E2FFBD63F7}" presName="spaceRect" presStyleCnt="0"/>
      <dgm:spPr/>
    </dgm:pt>
    <dgm:pt modelId="{5664D221-84D7-436F-A349-3DD83E16D591}" type="pres">
      <dgm:prSet presAssocID="{E2470187-0B1C-4C80-9B9F-27E2FFBD63F7}" presName="parTx" presStyleLbl="revTx" presStyleIdx="0" presStyleCnt="2">
        <dgm:presLayoutVars>
          <dgm:chMax val="0"/>
          <dgm:chPref val="0"/>
        </dgm:presLayoutVars>
      </dgm:prSet>
      <dgm:spPr/>
    </dgm:pt>
    <dgm:pt modelId="{B53A1BE6-F2C4-4A07-9FE0-2CADDAD1F2E4}" type="pres">
      <dgm:prSet presAssocID="{1B3921C2-3B96-4005-BDE2-20123B30B11B}" presName="sibTrans" presStyleCnt="0"/>
      <dgm:spPr/>
    </dgm:pt>
    <dgm:pt modelId="{CE8857BD-0041-42BB-9BDE-1198749A4A27}" type="pres">
      <dgm:prSet presAssocID="{026B719E-6960-471A-95C7-0C11756380B4}" presName="compNode" presStyleCnt="0"/>
      <dgm:spPr/>
    </dgm:pt>
    <dgm:pt modelId="{D948067B-F846-47ED-8492-731E2EC27A9C}" type="pres">
      <dgm:prSet presAssocID="{026B719E-6960-471A-95C7-0C11756380B4}" presName="bgRect" presStyleLbl="bgShp" presStyleIdx="1" presStyleCnt="2"/>
      <dgm:spPr/>
    </dgm:pt>
    <dgm:pt modelId="{03B6E6CD-F9A8-4BEF-9707-0CC531DFAA0D}" type="pres">
      <dgm:prSet presAssocID="{026B719E-6960-471A-95C7-0C11756380B4}" presName="iconRect" presStyleLbl="node1" presStyleIdx="1" presStyleCnt="2"/>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F4C25289-D1D1-4746-93A5-75A6B6288F01}" type="pres">
      <dgm:prSet presAssocID="{026B719E-6960-471A-95C7-0C11756380B4}" presName="spaceRect" presStyleCnt="0"/>
      <dgm:spPr/>
    </dgm:pt>
    <dgm:pt modelId="{BC69B452-FDD4-41FE-8FE4-4FA6C9067158}" type="pres">
      <dgm:prSet presAssocID="{026B719E-6960-471A-95C7-0C11756380B4}" presName="parTx" presStyleLbl="revTx" presStyleIdx="1" presStyleCnt="2">
        <dgm:presLayoutVars>
          <dgm:chMax val="0"/>
          <dgm:chPref val="0"/>
        </dgm:presLayoutVars>
      </dgm:prSet>
      <dgm:spPr/>
    </dgm:pt>
  </dgm:ptLst>
  <dgm:cxnLst>
    <dgm:cxn modelId="{4D72A94C-40D5-6047-8955-9FA9BE15D768}" type="presOf" srcId="{E2470187-0B1C-4C80-9B9F-27E2FFBD63F7}" destId="{5664D221-84D7-436F-A349-3DD83E16D591}" srcOrd="0" destOrd="0" presId="urn:microsoft.com/office/officeart/2018/2/layout/IconVerticalSolidList"/>
    <dgm:cxn modelId="{59C6F751-77CB-4C0F-BE39-7D46CA229E0D}" srcId="{A14930F4-BD64-43B9-94B9-86C818B432E0}" destId="{E2470187-0B1C-4C80-9B9F-27E2FFBD63F7}" srcOrd="0" destOrd="0" parTransId="{D69AD1BD-309F-41D2-B266-FD0D1FF5C508}" sibTransId="{1B3921C2-3B96-4005-BDE2-20123B30B11B}"/>
    <dgm:cxn modelId="{4EFE756B-7DDA-8E4A-A04E-3FF0609D873F}" type="presOf" srcId="{A14930F4-BD64-43B9-94B9-86C818B432E0}" destId="{2F689707-1874-4CD2-BB36-42F74E6D4BD9}" srcOrd="0" destOrd="0" presId="urn:microsoft.com/office/officeart/2018/2/layout/IconVerticalSolidList"/>
    <dgm:cxn modelId="{770F3193-97C7-436B-9D01-25A84FC625FF}" srcId="{A14930F4-BD64-43B9-94B9-86C818B432E0}" destId="{026B719E-6960-471A-95C7-0C11756380B4}" srcOrd="1" destOrd="0" parTransId="{C3CD1D30-3E0F-4937-AE8A-137E342B3231}" sibTransId="{3D54B8F5-854F-4946-ABA8-B7C2A0A79BA1}"/>
    <dgm:cxn modelId="{65FB23B2-EA70-AF45-9FFB-DD5B43EFC03F}" type="presOf" srcId="{026B719E-6960-471A-95C7-0C11756380B4}" destId="{BC69B452-FDD4-41FE-8FE4-4FA6C9067158}" srcOrd="0" destOrd="0" presId="urn:microsoft.com/office/officeart/2018/2/layout/IconVerticalSolidList"/>
    <dgm:cxn modelId="{40E5E6E7-9A05-D24D-A508-5E005880EF62}" type="presParOf" srcId="{2F689707-1874-4CD2-BB36-42F74E6D4BD9}" destId="{7212A678-AB9C-4952-B022-855D41E2C44C}" srcOrd="0" destOrd="0" presId="urn:microsoft.com/office/officeart/2018/2/layout/IconVerticalSolidList"/>
    <dgm:cxn modelId="{DDFBE2C0-FD8B-FD43-BFD9-5293FAF352CC}" type="presParOf" srcId="{7212A678-AB9C-4952-B022-855D41E2C44C}" destId="{A06C3F54-0469-4289-B106-408A0760AEA5}" srcOrd="0" destOrd="0" presId="urn:microsoft.com/office/officeart/2018/2/layout/IconVerticalSolidList"/>
    <dgm:cxn modelId="{5270DA83-9E8F-9149-9563-72C52569D7D9}" type="presParOf" srcId="{7212A678-AB9C-4952-B022-855D41E2C44C}" destId="{C928CDD3-BD56-4E5C-A4E2-6225AD2AA33F}" srcOrd="1" destOrd="0" presId="urn:microsoft.com/office/officeart/2018/2/layout/IconVerticalSolidList"/>
    <dgm:cxn modelId="{D4D00FC8-04A9-E343-9385-34EA4C008BB8}" type="presParOf" srcId="{7212A678-AB9C-4952-B022-855D41E2C44C}" destId="{0097A7FD-44F0-4D4E-990A-C241CF636991}" srcOrd="2" destOrd="0" presId="urn:microsoft.com/office/officeart/2018/2/layout/IconVerticalSolidList"/>
    <dgm:cxn modelId="{61ED3C9A-85C6-9940-ADD6-CBF092FA5251}" type="presParOf" srcId="{7212A678-AB9C-4952-B022-855D41E2C44C}" destId="{5664D221-84D7-436F-A349-3DD83E16D591}" srcOrd="3" destOrd="0" presId="urn:microsoft.com/office/officeart/2018/2/layout/IconVerticalSolidList"/>
    <dgm:cxn modelId="{CA078CEF-6CC5-FC40-BFD5-DDD25AAB4642}" type="presParOf" srcId="{2F689707-1874-4CD2-BB36-42F74E6D4BD9}" destId="{B53A1BE6-F2C4-4A07-9FE0-2CADDAD1F2E4}" srcOrd="1" destOrd="0" presId="urn:microsoft.com/office/officeart/2018/2/layout/IconVerticalSolidList"/>
    <dgm:cxn modelId="{1A38FD7D-E4C4-3942-BCDD-C6E2814F2884}" type="presParOf" srcId="{2F689707-1874-4CD2-BB36-42F74E6D4BD9}" destId="{CE8857BD-0041-42BB-9BDE-1198749A4A27}" srcOrd="2" destOrd="0" presId="urn:microsoft.com/office/officeart/2018/2/layout/IconVerticalSolidList"/>
    <dgm:cxn modelId="{BBA9BC68-B078-1448-83FD-9BDBAD23D8E9}" type="presParOf" srcId="{CE8857BD-0041-42BB-9BDE-1198749A4A27}" destId="{D948067B-F846-47ED-8492-731E2EC27A9C}" srcOrd="0" destOrd="0" presId="urn:microsoft.com/office/officeart/2018/2/layout/IconVerticalSolidList"/>
    <dgm:cxn modelId="{0698CE04-9E75-0C47-A794-ECEAD263D4BE}" type="presParOf" srcId="{CE8857BD-0041-42BB-9BDE-1198749A4A27}" destId="{03B6E6CD-F9A8-4BEF-9707-0CC531DFAA0D}" srcOrd="1" destOrd="0" presId="urn:microsoft.com/office/officeart/2018/2/layout/IconVerticalSolidList"/>
    <dgm:cxn modelId="{1B5F5B6C-1EEB-5E42-9AEA-277DE8720D1F}" type="presParOf" srcId="{CE8857BD-0041-42BB-9BDE-1198749A4A27}" destId="{F4C25289-D1D1-4746-93A5-75A6B6288F01}" srcOrd="2" destOrd="0" presId="urn:microsoft.com/office/officeart/2018/2/layout/IconVerticalSolidList"/>
    <dgm:cxn modelId="{4C58552D-0D43-1747-963A-EB530183959C}" type="presParOf" srcId="{CE8857BD-0041-42BB-9BDE-1198749A4A27}" destId="{BC69B452-FDD4-41FE-8FE4-4FA6C906715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4930F4-BD64-43B9-94B9-86C818B432E0}" type="doc">
      <dgm:prSet loTypeId="urn:microsoft.com/office/officeart/2018/2/layout/IconVerticalSolidList" loCatId="icon" qsTypeId="urn:microsoft.com/office/officeart/2005/8/quickstyle/simple1" qsCatId="simple" csTypeId="urn:microsoft.com/office/officeart/2018/5/colors/Iconchunking_neutralicontext_accent1_2" csCatId="accent1" phldr="1"/>
      <dgm:spPr/>
      <dgm:t>
        <a:bodyPr/>
        <a:lstStyle/>
        <a:p>
          <a:endParaRPr lang="en-US"/>
        </a:p>
      </dgm:t>
    </dgm:pt>
    <dgm:pt modelId="{CA08BECF-9771-435F-91AA-D162F035E0F4}">
      <dgm:prSet custT="1"/>
      <dgm:spPr/>
      <dgm:t>
        <a:bodyPr/>
        <a:lstStyle/>
        <a:p>
          <a:pPr>
            <a:lnSpc>
              <a:spcPct val="100000"/>
            </a:lnSpc>
          </a:pPr>
          <a:r>
            <a:rPr lang="en-US" sz="6000" dirty="0"/>
            <a:t>Scaling Small</a:t>
          </a:r>
        </a:p>
      </dgm:t>
    </dgm:pt>
    <dgm:pt modelId="{B7E2C592-1EEB-44DD-B847-DE674D991DDD}" type="parTrans" cxnId="{920967DE-F632-4877-A6FA-678757E58669}">
      <dgm:prSet/>
      <dgm:spPr/>
      <dgm:t>
        <a:bodyPr/>
        <a:lstStyle/>
        <a:p>
          <a:endParaRPr lang="en-US"/>
        </a:p>
      </dgm:t>
    </dgm:pt>
    <dgm:pt modelId="{BBBFCBA7-33F3-4CED-A3BE-743F3A692CCD}" type="sibTrans" cxnId="{920967DE-F632-4877-A6FA-678757E58669}">
      <dgm:prSet/>
      <dgm:spPr/>
      <dgm:t>
        <a:bodyPr/>
        <a:lstStyle/>
        <a:p>
          <a:endParaRPr lang="en-US"/>
        </a:p>
      </dgm:t>
    </dgm:pt>
    <dgm:pt modelId="{2F689707-1874-4CD2-BB36-42F74E6D4BD9}" type="pres">
      <dgm:prSet presAssocID="{A14930F4-BD64-43B9-94B9-86C818B432E0}" presName="root" presStyleCnt="0">
        <dgm:presLayoutVars>
          <dgm:dir/>
          <dgm:resizeHandles val="exact"/>
        </dgm:presLayoutVars>
      </dgm:prSet>
      <dgm:spPr/>
    </dgm:pt>
    <dgm:pt modelId="{C040E30B-E728-44AB-B199-82723CF78F89}" type="pres">
      <dgm:prSet presAssocID="{CA08BECF-9771-435F-91AA-D162F035E0F4}" presName="compNode" presStyleCnt="0"/>
      <dgm:spPr/>
    </dgm:pt>
    <dgm:pt modelId="{2A8B9F1D-0BEB-4AF3-A644-D7112DA7A1F6}" type="pres">
      <dgm:prSet presAssocID="{CA08BECF-9771-435F-91AA-D162F035E0F4}" presName="bgRect" presStyleLbl="bgShp" presStyleIdx="0" presStyleCnt="1" custScaleY="219093" custLinFactNeighborX="-931" custLinFactNeighborY="-63542"/>
      <dgm:spPr/>
    </dgm:pt>
    <dgm:pt modelId="{F637147B-D981-4603-98B3-C5EC1EE679C4}" type="pres">
      <dgm:prSet presAssocID="{CA08BECF-9771-435F-91AA-D162F035E0F4}" presName="iconRect" presStyleLbl="node1" presStyleIdx="0" presStyleCnt="1" custScaleX="262736" custScaleY="241100" custLinFactNeighborX="64715" custLinFactNeighborY="-9651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E888B949-D307-4F8D-AF88-7D2BF59DCE14}" type="pres">
      <dgm:prSet presAssocID="{CA08BECF-9771-435F-91AA-D162F035E0F4}" presName="spaceRect" presStyleCnt="0"/>
      <dgm:spPr/>
    </dgm:pt>
    <dgm:pt modelId="{BE6E13E3-B8E5-4044-B06D-9D54B48E1B8F}" type="pres">
      <dgm:prSet presAssocID="{CA08BECF-9771-435F-91AA-D162F035E0F4}" presName="parTx" presStyleLbl="revTx" presStyleIdx="0" presStyleCnt="1" custScaleX="66016" custScaleY="113085" custLinFactNeighborX="-870" custLinFactNeighborY="-62312">
        <dgm:presLayoutVars>
          <dgm:chMax val="0"/>
          <dgm:chPref val="0"/>
        </dgm:presLayoutVars>
      </dgm:prSet>
      <dgm:spPr/>
    </dgm:pt>
  </dgm:ptLst>
  <dgm:cxnLst>
    <dgm:cxn modelId="{4EFE756B-7DDA-8E4A-A04E-3FF0609D873F}" type="presOf" srcId="{A14930F4-BD64-43B9-94B9-86C818B432E0}" destId="{2F689707-1874-4CD2-BB36-42F74E6D4BD9}" srcOrd="0" destOrd="0" presId="urn:microsoft.com/office/officeart/2018/2/layout/IconVerticalSolidList"/>
    <dgm:cxn modelId="{58F236D2-B102-5E46-94B6-9D1034BE69F4}" type="presOf" srcId="{CA08BECF-9771-435F-91AA-D162F035E0F4}" destId="{BE6E13E3-B8E5-4044-B06D-9D54B48E1B8F}" srcOrd="0" destOrd="0" presId="urn:microsoft.com/office/officeart/2018/2/layout/IconVerticalSolidList"/>
    <dgm:cxn modelId="{920967DE-F632-4877-A6FA-678757E58669}" srcId="{A14930F4-BD64-43B9-94B9-86C818B432E0}" destId="{CA08BECF-9771-435F-91AA-D162F035E0F4}" srcOrd="0" destOrd="0" parTransId="{B7E2C592-1EEB-44DD-B847-DE674D991DDD}" sibTransId="{BBBFCBA7-33F3-4CED-A3BE-743F3A692CCD}"/>
    <dgm:cxn modelId="{DCBFF88F-1ABD-B940-ACA7-1AF97C73CD14}" type="presParOf" srcId="{2F689707-1874-4CD2-BB36-42F74E6D4BD9}" destId="{C040E30B-E728-44AB-B199-82723CF78F89}" srcOrd="0" destOrd="0" presId="urn:microsoft.com/office/officeart/2018/2/layout/IconVerticalSolidList"/>
    <dgm:cxn modelId="{21129276-0039-F841-8467-E118CBED8707}" type="presParOf" srcId="{C040E30B-E728-44AB-B199-82723CF78F89}" destId="{2A8B9F1D-0BEB-4AF3-A644-D7112DA7A1F6}" srcOrd="0" destOrd="0" presId="urn:microsoft.com/office/officeart/2018/2/layout/IconVerticalSolidList"/>
    <dgm:cxn modelId="{E331A70B-14FF-584B-9627-B4E37D27049F}" type="presParOf" srcId="{C040E30B-E728-44AB-B199-82723CF78F89}" destId="{F637147B-D981-4603-98B3-C5EC1EE679C4}" srcOrd="1" destOrd="0" presId="urn:microsoft.com/office/officeart/2018/2/layout/IconVerticalSolidList"/>
    <dgm:cxn modelId="{9F5B0333-7D67-3E49-B39F-A2216A688BA8}" type="presParOf" srcId="{C040E30B-E728-44AB-B199-82723CF78F89}" destId="{E888B949-D307-4F8D-AF88-7D2BF59DCE14}" srcOrd="2" destOrd="0" presId="urn:microsoft.com/office/officeart/2018/2/layout/IconVerticalSolidList"/>
    <dgm:cxn modelId="{8A973D34-5DEE-6844-9E0A-C3F1657E08E2}" type="presParOf" srcId="{C040E30B-E728-44AB-B199-82723CF78F89}" destId="{BE6E13E3-B8E5-4044-B06D-9D54B48E1B8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6C3F54-0469-4289-B106-408A0760AEA5}">
      <dsp:nvSpPr>
        <dsp:cNvPr id="0" name=""/>
        <dsp:cNvSpPr/>
      </dsp:nvSpPr>
      <dsp:spPr>
        <a:xfrm>
          <a:off x="0" y="630004"/>
          <a:ext cx="10506456" cy="1163084"/>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28CDD3-BD56-4E5C-A4E2-6225AD2AA33F}">
      <dsp:nvSpPr>
        <dsp:cNvPr id="0" name=""/>
        <dsp:cNvSpPr/>
      </dsp:nvSpPr>
      <dsp:spPr>
        <a:xfrm>
          <a:off x="351833" y="891698"/>
          <a:ext cx="639696" cy="63969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64D221-84D7-436F-A349-3DD83E16D591}">
      <dsp:nvSpPr>
        <dsp:cNvPr id="0" name=""/>
        <dsp:cNvSpPr/>
      </dsp:nvSpPr>
      <dsp:spPr>
        <a:xfrm>
          <a:off x="1343362" y="630004"/>
          <a:ext cx="9163093" cy="1163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093" tIns="123093" rIns="123093" bIns="123093" numCol="1" spcCol="1270" anchor="ctr" anchorCtr="0">
          <a:noAutofit/>
        </a:bodyPr>
        <a:lstStyle/>
        <a:p>
          <a:pPr marL="0" lvl="0" indent="0" algn="l" defTabSz="1111250">
            <a:lnSpc>
              <a:spcPct val="100000"/>
            </a:lnSpc>
            <a:spcBef>
              <a:spcPct val="0"/>
            </a:spcBef>
            <a:spcAft>
              <a:spcPct val="35000"/>
            </a:spcAft>
            <a:buNone/>
          </a:pPr>
          <a:r>
            <a:rPr lang="en-US" sz="2500" kern="1200" dirty="0"/>
            <a:t>COPIM: Project Introduction</a:t>
          </a:r>
        </a:p>
      </dsp:txBody>
      <dsp:txXfrm>
        <a:off x="1343362" y="630004"/>
        <a:ext cx="9163093" cy="1163084"/>
      </dsp:txXfrm>
    </dsp:sp>
    <dsp:sp modelId="{D948067B-F846-47ED-8492-731E2EC27A9C}">
      <dsp:nvSpPr>
        <dsp:cNvPr id="0" name=""/>
        <dsp:cNvSpPr/>
      </dsp:nvSpPr>
      <dsp:spPr>
        <a:xfrm>
          <a:off x="0" y="2083859"/>
          <a:ext cx="10506456" cy="1163084"/>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B6E6CD-F9A8-4BEF-9707-0CC531DFAA0D}">
      <dsp:nvSpPr>
        <dsp:cNvPr id="0" name=""/>
        <dsp:cNvSpPr/>
      </dsp:nvSpPr>
      <dsp:spPr>
        <a:xfrm>
          <a:off x="351833" y="2345553"/>
          <a:ext cx="639696" cy="63969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69B452-FDD4-41FE-8FE4-4FA6C9067158}">
      <dsp:nvSpPr>
        <dsp:cNvPr id="0" name=""/>
        <dsp:cNvSpPr/>
      </dsp:nvSpPr>
      <dsp:spPr>
        <a:xfrm>
          <a:off x="1343362" y="2083859"/>
          <a:ext cx="9163093" cy="1163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093" tIns="123093" rIns="123093" bIns="123093" numCol="1" spcCol="1270" anchor="ctr" anchorCtr="0">
          <a:noAutofit/>
        </a:bodyPr>
        <a:lstStyle/>
        <a:p>
          <a:pPr marL="0" lvl="0" indent="0" algn="l" defTabSz="1111250">
            <a:lnSpc>
              <a:spcPct val="100000"/>
            </a:lnSpc>
            <a:spcBef>
              <a:spcPct val="0"/>
            </a:spcBef>
            <a:spcAft>
              <a:spcPct val="35000"/>
            </a:spcAft>
            <a:buNone/>
          </a:pPr>
          <a:r>
            <a:rPr lang="en-US" sz="2500" kern="1200" dirty="0"/>
            <a:t>Scaling Small: Caring for a Diverse Publishing Ecosystem</a:t>
          </a:r>
        </a:p>
      </dsp:txBody>
      <dsp:txXfrm>
        <a:off x="1343362" y="2083859"/>
        <a:ext cx="9163093" cy="11630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B9F1D-0BEB-4AF3-A644-D7112DA7A1F6}">
      <dsp:nvSpPr>
        <dsp:cNvPr id="0" name=""/>
        <dsp:cNvSpPr/>
      </dsp:nvSpPr>
      <dsp:spPr>
        <a:xfrm>
          <a:off x="0" y="0"/>
          <a:ext cx="10287000" cy="2893579"/>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37147B-D981-4603-98B3-C5EC1EE679C4}">
      <dsp:nvSpPr>
        <dsp:cNvPr id="0" name=""/>
        <dsp:cNvSpPr/>
      </dsp:nvSpPr>
      <dsp:spPr>
        <a:xfrm>
          <a:off x="374315" y="633091"/>
          <a:ext cx="1908486" cy="17513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E13E3-B8E5-4044-B06D-9D54B48E1B8F}">
      <dsp:nvSpPr>
        <dsp:cNvPr id="0" name=""/>
        <dsp:cNvSpPr/>
      </dsp:nvSpPr>
      <dsp:spPr>
        <a:xfrm>
          <a:off x="3033246" y="640078"/>
          <a:ext cx="5782076" cy="1493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75" tIns="139775" rIns="139775" bIns="139775" numCol="1" spcCol="1270" anchor="ctr" anchorCtr="0">
          <a:noAutofit/>
        </a:bodyPr>
        <a:lstStyle/>
        <a:p>
          <a:pPr marL="0" lvl="0" indent="0" algn="l" defTabSz="2667000">
            <a:lnSpc>
              <a:spcPct val="100000"/>
            </a:lnSpc>
            <a:spcBef>
              <a:spcPct val="0"/>
            </a:spcBef>
            <a:spcAft>
              <a:spcPct val="35000"/>
            </a:spcAft>
            <a:buNone/>
          </a:pPr>
          <a:r>
            <a:rPr lang="en-US" sz="6000" kern="1200" dirty="0"/>
            <a:t>Scaling Small</a:t>
          </a:r>
        </a:p>
      </dsp:txBody>
      <dsp:txXfrm>
        <a:off x="3033246" y="640078"/>
        <a:ext cx="5782076" cy="149352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318CF-1102-7D45-9DB6-77293F629504}" type="datetimeFigureOut">
              <a:rPr lang="en-US" smtClean="0"/>
              <a:t>10/18/20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0A6904-6F81-854F-8919-0AB1439F9D1C}" type="slidenum">
              <a:rPr lang="en-US" smtClean="0"/>
              <a:t>‹#›</a:t>
            </a:fld>
            <a:endParaRPr lang="en-US"/>
          </a:p>
        </p:txBody>
      </p:sp>
    </p:spTree>
    <p:extLst>
      <p:ext uri="{BB962C8B-B14F-4D97-AF65-F5344CB8AC3E}">
        <p14:creationId xmlns:p14="http://schemas.microsoft.com/office/powerpoint/2010/main" val="1678381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A6904-6F81-854F-8919-0AB1439F9D1C}" type="slidenum">
              <a:rPr lang="en-US" smtClean="0"/>
              <a:t>1</a:t>
            </a:fld>
            <a:endParaRPr lang="en-US"/>
          </a:p>
        </p:txBody>
      </p:sp>
    </p:spTree>
    <p:extLst>
      <p:ext uri="{BB962C8B-B14F-4D97-AF65-F5344CB8AC3E}">
        <p14:creationId xmlns:p14="http://schemas.microsoft.com/office/powerpoint/2010/main" val="4171563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A6904-6F81-854F-8919-0AB1439F9D1C}" type="slidenum">
              <a:rPr lang="en-US" smtClean="0"/>
              <a:t>15</a:t>
            </a:fld>
            <a:endParaRPr lang="en-US"/>
          </a:p>
        </p:txBody>
      </p:sp>
    </p:spTree>
    <p:extLst>
      <p:ext uri="{BB962C8B-B14F-4D97-AF65-F5344CB8AC3E}">
        <p14:creationId xmlns:p14="http://schemas.microsoft.com/office/powerpoint/2010/main" val="298772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A6904-6F81-854F-8919-0AB1439F9D1C}" type="slidenum">
              <a:rPr lang="en-US" smtClean="0"/>
              <a:t>17</a:t>
            </a:fld>
            <a:endParaRPr lang="en-US"/>
          </a:p>
        </p:txBody>
      </p:sp>
    </p:spTree>
    <p:extLst>
      <p:ext uri="{BB962C8B-B14F-4D97-AF65-F5344CB8AC3E}">
        <p14:creationId xmlns:p14="http://schemas.microsoft.com/office/powerpoint/2010/main" val="2349807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A6904-6F81-854F-8919-0AB1439F9D1C}" type="slidenum">
              <a:rPr lang="en-US" smtClean="0"/>
              <a:t>18</a:t>
            </a:fld>
            <a:endParaRPr lang="en-US"/>
          </a:p>
        </p:txBody>
      </p:sp>
    </p:spTree>
    <p:extLst>
      <p:ext uri="{BB962C8B-B14F-4D97-AF65-F5344CB8AC3E}">
        <p14:creationId xmlns:p14="http://schemas.microsoft.com/office/powerpoint/2010/main" val="1721443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A6904-6F81-854F-8919-0AB1439F9D1C}" type="slidenum">
              <a:rPr lang="en-US" smtClean="0"/>
              <a:t>19</a:t>
            </a:fld>
            <a:endParaRPr lang="en-US"/>
          </a:p>
        </p:txBody>
      </p:sp>
    </p:spTree>
    <p:extLst>
      <p:ext uri="{BB962C8B-B14F-4D97-AF65-F5344CB8AC3E}">
        <p14:creationId xmlns:p14="http://schemas.microsoft.com/office/powerpoint/2010/main" val="1985362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A6904-6F81-854F-8919-0AB1439F9D1C}" type="slidenum">
              <a:rPr lang="en-US" smtClean="0"/>
              <a:t>20</a:t>
            </a:fld>
            <a:endParaRPr lang="en-US"/>
          </a:p>
        </p:txBody>
      </p:sp>
    </p:spTree>
    <p:extLst>
      <p:ext uri="{BB962C8B-B14F-4D97-AF65-F5344CB8AC3E}">
        <p14:creationId xmlns:p14="http://schemas.microsoft.com/office/powerpoint/2010/main" val="3856911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A6904-6F81-854F-8919-0AB1439F9D1C}" type="slidenum">
              <a:rPr lang="en-US" smtClean="0"/>
              <a:t>21</a:t>
            </a:fld>
            <a:endParaRPr lang="en-US"/>
          </a:p>
        </p:txBody>
      </p:sp>
    </p:spTree>
    <p:extLst>
      <p:ext uri="{BB962C8B-B14F-4D97-AF65-F5344CB8AC3E}">
        <p14:creationId xmlns:p14="http://schemas.microsoft.com/office/powerpoint/2010/main" val="3963065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A6904-6F81-854F-8919-0AB1439F9D1C}" type="slidenum">
              <a:rPr lang="en-US" smtClean="0"/>
              <a:t>22</a:t>
            </a:fld>
            <a:endParaRPr lang="en-US"/>
          </a:p>
        </p:txBody>
      </p:sp>
    </p:spTree>
    <p:extLst>
      <p:ext uri="{BB962C8B-B14F-4D97-AF65-F5344CB8AC3E}">
        <p14:creationId xmlns:p14="http://schemas.microsoft.com/office/powerpoint/2010/main" val="653070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a:solidFill>
                  <a:srgbClr val="000000"/>
                </a:solidFill>
                <a:latin typeface="+mn-lt"/>
                <a:ea typeface="Calibri"/>
              </a:rPr>
              <a:t>COPIM, is an</a:t>
            </a:r>
            <a:r>
              <a:rPr lang="en-US" sz="1200" b="1" strike="noStrike" spc="-1" dirty="0">
                <a:solidFill>
                  <a:srgbClr val="000000"/>
                </a:solidFill>
                <a:latin typeface="+mn-lt"/>
                <a:ea typeface="Calibri"/>
              </a:rPr>
              <a:t> international partnership</a:t>
            </a:r>
            <a:r>
              <a:rPr lang="en-US" sz="1200" b="0" strike="noStrike" spc="-1" dirty="0">
                <a:solidFill>
                  <a:srgbClr val="000000"/>
                </a:solidFill>
                <a:latin typeface="+mn-lt"/>
                <a:ea typeface="Calibri"/>
              </a:rPr>
              <a:t> of presses, universities, libraries, and technology providers. Its aim to realign OA book publishing away from competing commercial service providers to embrace a more horizontal and cooperative knowledge-sharing approach instead. In doing so COPIM aims to </a:t>
            </a:r>
            <a:r>
              <a:rPr lang="en-US" sz="1200" b="0" strike="noStrike" spc="-1" dirty="0">
                <a:solidFill>
                  <a:srgbClr val="000000"/>
                </a:solidFill>
                <a:latin typeface="Corbel"/>
                <a:ea typeface="Corbel"/>
              </a:rPr>
              <a:t>address the key technological, structural, and </a:t>
            </a:r>
            <a:r>
              <a:rPr lang="en-US" sz="1200" b="0" strike="noStrike" spc="-1" dirty="0" err="1">
                <a:solidFill>
                  <a:srgbClr val="000000"/>
                </a:solidFill>
                <a:latin typeface="Corbel"/>
                <a:ea typeface="Corbel"/>
              </a:rPr>
              <a:t>organisational</a:t>
            </a:r>
            <a:r>
              <a:rPr lang="en-US" sz="1200" b="0" strike="noStrike" spc="-1" dirty="0">
                <a:solidFill>
                  <a:srgbClr val="000000"/>
                </a:solidFill>
                <a:latin typeface="Corbel"/>
                <a:ea typeface="Corbel"/>
              </a:rPr>
              <a:t> hurdles—around funding, production, dissemination, discovery, reuse, and archiving—which are standing in the way of the wider adoption and impact of open access 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trike="noStrike" spc="-1" dirty="0">
              <a:solidFill>
                <a:srgbClr val="000000"/>
              </a:solidFill>
              <a:latin typeface="Corbel"/>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trike="noStrike" spc="-1" dirty="0">
              <a:solidFill>
                <a:srgbClr val="000000"/>
              </a:solidFill>
              <a:latin typeface="+mn-lt"/>
              <a:ea typeface="Calibri"/>
            </a:endParaRPr>
          </a:p>
          <a:p>
            <a:endParaRPr lang="en-US" dirty="0"/>
          </a:p>
        </p:txBody>
      </p:sp>
      <p:sp>
        <p:nvSpPr>
          <p:cNvPr id="4" name="Slide Number Placeholder 3"/>
          <p:cNvSpPr>
            <a:spLocks noGrp="1"/>
          </p:cNvSpPr>
          <p:nvPr>
            <p:ph type="sldNum" sz="quarter" idx="5"/>
          </p:nvPr>
        </p:nvSpPr>
        <p:spPr/>
        <p:txBody>
          <a:bodyPr/>
          <a:lstStyle/>
          <a:p>
            <a:fld id="{98B1686A-7028-8344-96B5-33B6CC17B2C8}" type="slidenum">
              <a:rPr lang="en-US" smtClean="0"/>
              <a:t>3</a:t>
            </a:fld>
            <a:endParaRPr lang="en-US"/>
          </a:p>
        </p:txBody>
      </p:sp>
    </p:spTree>
    <p:extLst>
      <p:ext uri="{BB962C8B-B14F-4D97-AF65-F5344CB8AC3E}">
        <p14:creationId xmlns:p14="http://schemas.microsoft.com/office/powerpoint/2010/main" val="2124860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endParaRPr lang="en-GB" dirty="0"/>
          </a:p>
        </p:txBody>
      </p:sp>
      <p:sp>
        <p:nvSpPr>
          <p:cNvPr id="6" name="Slide Number Placeholder 3"/>
          <p:cNvSpPr>
            <a:spLocks noGrp="1"/>
          </p:cNvSpPr>
          <p:nvPr>
            <p:ph type="sldNum" sz="quarter" idx="5"/>
          </p:nvPr>
        </p:nvSpPr>
        <p:spPr bwMode="auto"/>
        <p:txBody>
          <a:bodyPr/>
          <a:lstStyle/>
          <a:p>
            <a:pPr>
              <a:defRPr/>
            </a:pPr>
            <a:fld id="{E776420C-F38B-4DCB-B4A2-A9563993D20B}" type="slidenum">
              <a:rPr lang="en-GB"/>
              <a:t>5</a:t>
            </a:fld>
            <a:endParaRPr lang="en-GB"/>
          </a:p>
        </p:txBody>
      </p:sp>
    </p:spTree>
    <p:extLst>
      <p:ext uri="{BB962C8B-B14F-4D97-AF65-F5344CB8AC3E}">
        <p14:creationId xmlns:p14="http://schemas.microsoft.com/office/powerpoint/2010/main" val="2869080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0"/>
              </a:spcBef>
              <a:buNone/>
              <a:defRPr/>
            </a:pPr>
            <a:r>
              <a:rPr lang="en-US" spc="-1" dirty="0">
                <a:solidFill>
                  <a:srgbClr val="000000"/>
                </a:solidFill>
                <a:latin typeface="Corbel"/>
                <a:ea typeface="Calibri"/>
              </a:rPr>
              <a:t>The work on COPIM is divided into 7 work packages (including a project management WP), which I will shortly describe here</a:t>
            </a:r>
          </a:p>
          <a:p>
            <a:pPr>
              <a:lnSpc>
                <a:spcPct val="100000"/>
              </a:lnSpc>
            </a:pPr>
            <a:r>
              <a:rPr lang="en-US" spc="-1" dirty="0">
                <a:solidFill>
                  <a:srgbClr val="000000"/>
                </a:solidFill>
                <a:ea typeface="Calibri"/>
              </a:rPr>
              <a:t>WP2 is developing and launching a modular, scalable revenue generation and management platform for OA books, to be made available to publishers and libraries. </a:t>
            </a:r>
            <a:endParaRPr lang="en-US" spc="-1" dirty="0">
              <a:latin typeface="Arial"/>
            </a:endParaRPr>
          </a:p>
          <a:p>
            <a:pPr>
              <a:lnSpc>
                <a:spcPct val="100000"/>
              </a:lnSpc>
            </a:pPr>
            <a:r>
              <a:rPr lang="en-US" spc="-1" dirty="0">
                <a:solidFill>
                  <a:srgbClr val="000000"/>
                </a:solidFill>
                <a:ea typeface="Calibri"/>
              </a:rPr>
              <a:t>WP 3 is working with selected publishers to assist them in migrating their economic models to OA versions, while documenting the process</a:t>
            </a:r>
            <a:endParaRPr lang="en-US" spc="-1" dirty="0">
              <a:latin typeface="Arial"/>
            </a:endParaRPr>
          </a:p>
          <a:p>
            <a:pPr>
              <a:lnSpc>
                <a:spcPct val="100000"/>
              </a:lnSpc>
            </a:pPr>
            <a:r>
              <a:rPr lang="en-US" spc="-1" dirty="0">
                <a:solidFill>
                  <a:srgbClr val="000000"/>
                </a:solidFill>
                <a:ea typeface="Calibri"/>
              </a:rPr>
              <a:t>WP4 is developing the governance procedures of COPIM’s open publication ecosystem for monographs, which Sam will talk about more in his presentation</a:t>
            </a:r>
            <a:endParaRPr lang="en-US" spc="-1" dirty="0">
              <a:solidFill>
                <a:srgbClr val="000000"/>
              </a:solidFill>
            </a:endParaRPr>
          </a:p>
          <a:p>
            <a:pPr>
              <a:lnSpc>
                <a:spcPct val="100000"/>
              </a:lnSpc>
            </a:pPr>
            <a:r>
              <a:rPr lang="en-US" spc="-1" dirty="0">
                <a:solidFill>
                  <a:srgbClr val="000000"/>
                </a:solidFill>
                <a:ea typeface="Calibri"/>
              </a:rPr>
              <a:t>WP5 is developing technical protocols and infrastructure to better integrate OA books into institutional library, digital learning and repository systems. </a:t>
            </a:r>
            <a:endParaRPr lang="en-US" spc="-1" dirty="0">
              <a:latin typeface="Arial"/>
            </a:endParaRPr>
          </a:p>
          <a:p>
            <a:pPr>
              <a:lnSpc>
                <a:spcPct val="100000"/>
              </a:lnSpc>
            </a:pPr>
            <a:r>
              <a:rPr lang="en-US" spc="-1" dirty="0">
                <a:solidFill>
                  <a:srgbClr val="000000"/>
                </a:solidFill>
                <a:ea typeface="Calibri"/>
              </a:rPr>
              <a:t>WP 6 is producing a set of pilot cases of experimental books which will be developed with the aid of the new tools and </a:t>
            </a:r>
            <a:r>
              <a:rPr lang="en-US" spc="-1" dirty="0" err="1">
                <a:solidFill>
                  <a:srgbClr val="000000"/>
                </a:solidFill>
                <a:ea typeface="Calibri"/>
              </a:rPr>
              <a:t>platforsm</a:t>
            </a:r>
            <a:r>
              <a:rPr lang="en-US" spc="-1" dirty="0">
                <a:solidFill>
                  <a:srgbClr val="000000"/>
                </a:solidFill>
                <a:ea typeface="Calibri"/>
              </a:rPr>
              <a:t> focused on experimental long-form publications </a:t>
            </a:r>
          </a:p>
          <a:p>
            <a:pPr>
              <a:lnSpc>
                <a:spcPct val="100000"/>
              </a:lnSpc>
            </a:pPr>
            <a:r>
              <a:rPr lang="en-US" spc="-1" dirty="0">
                <a:solidFill>
                  <a:srgbClr val="000000"/>
                </a:solidFill>
                <a:ea typeface="Calibri"/>
              </a:rPr>
              <a:t>WP7 is identifying the key challenges associated with archiving research monographs and is looking at archiving solutions for more complex and experimental long-form publications</a:t>
            </a:r>
            <a:endParaRPr lang="en-US" spc="-1" dirty="0">
              <a:latin typeface="Arial"/>
            </a:endParaRPr>
          </a:p>
          <a:p>
            <a:pPr marL="0" lvl="0" indent="0">
              <a:lnSpc>
                <a:spcPct val="100000"/>
              </a:lnSpc>
              <a:spcBef>
                <a:spcPts val="0"/>
              </a:spcBef>
              <a:buNone/>
              <a:defRPr/>
            </a:pPr>
            <a:endParaRPr lang="en-US" spc="-1" dirty="0">
              <a:solidFill>
                <a:srgbClr val="000000"/>
              </a:solidFill>
              <a:ea typeface="Calibri"/>
            </a:endParaRPr>
          </a:p>
          <a:p>
            <a:pPr marL="0" lvl="0" indent="0">
              <a:lnSpc>
                <a:spcPct val="100000"/>
              </a:lnSpc>
              <a:spcBef>
                <a:spcPts val="0"/>
              </a:spcBef>
              <a:buNone/>
              <a:defRPr/>
            </a:pPr>
            <a:r>
              <a:rPr lang="en-US" spc="-1" dirty="0">
                <a:solidFill>
                  <a:srgbClr val="000000"/>
                </a:solidFill>
                <a:ea typeface="Calibri"/>
              </a:rPr>
              <a:t>I am very much looking forward to the next couple of days and to discussing everything governance with all of you!</a:t>
            </a:r>
          </a:p>
          <a:p>
            <a:endParaRPr lang="en-US" dirty="0"/>
          </a:p>
        </p:txBody>
      </p:sp>
      <p:sp>
        <p:nvSpPr>
          <p:cNvPr id="4" name="Slide Number Placeholder 3"/>
          <p:cNvSpPr>
            <a:spLocks noGrp="1"/>
          </p:cNvSpPr>
          <p:nvPr>
            <p:ph type="sldNum" sz="quarter" idx="5"/>
          </p:nvPr>
        </p:nvSpPr>
        <p:spPr/>
        <p:txBody>
          <a:bodyPr/>
          <a:lstStyle/>
          <a:p>
            <a:fld id="{A10A6904-6F81-854F-8919-0AB1439F9D1C}" type="slidenum">
              <a:rPr lang="en-US" smtClean="0"/>
              <a:t>6</a:t>
            </a:fld>
            <a:endParaRPr lang="en-US"/>
          </a:p>
        </p:txBody>
      </p:sp>
    </p:spTree>
    <p:extLst>
      <p:ext uri="{BB962C8B-B14F-4D97-AF65-F5344CB8AC3E}">
        <p14:creationId xmlns:p14="http://schemas.microsoft.com/office/powerpoint/2010/main" val="270400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A6904-6F81-854F-8919-0AB1439F9D1C}" type="slidenum">
              <a:rPr lang="en-US" smtClean="0"/>
              <a:t>7</a:t>
            </a:fld>
            <a:endParaRPr lang="en-US"/>
          </a:p>
        </p:txBody>
      </p:sp>
    </p:spTree>
    <p:extLst>
      <p:ext uri="{BB962C8B-B14F-4D97-AF65-F5344CB8AC3E}">
        <p14:creationId xmlns:p14="http://schemas.microsoft.com/office/powerpoint/2010/main" val="3273548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A6904-6F81-854F-8919-0AB1439F9D1C}" type="slidenum">
              <a:rPr lang="en-US" smtClean="0"/>
              <a:t>9</a:t>
            </a:fld>
            <a:endParaRPr lang="en-US"/>
          </a:p>
        </p:txBody>
      </p:sp>
    </p:spTree>
    <p:extLst>
      <p:ext uri="{BB962C8B-B14F-4D97-AF65-F5344CB8AC3E}">
        <p14:creationId xmlns:p14="http://schemas.microsoft.com/office/powerpoint/2010/main" val="696147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A6904-6F81-854F-8919-0AB1439F9D1C}" type="slidenum">
              <a:rPr lang="en-US" smtClean="0"/>
              <a:t>11</a:t>
            </a:fld>
            <a:endParaRPr lang="en-US"/>
          </a:p>
        </p:txBody>
      </p:sp>
    </p:spTree>
    <p:extLst>
      <p:ext uri="{BB962C8B-B14F-4D97-AF65-F5344CB8AC3E}">
        <p14:creationId xmlns:p14="http://schemas.microsoft.com/office/powerpoint/2010/main" val="717015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A6904-6F81-854F-8919-0AB1439F9D1C}" type="slidenum">
              <a:rPr lang="en-US" smtClean="0"/>
              <a:t>13</a:t>
            </a:fld>
            <a:endParaRPr lang="en-US"/>
          </a:p>
        </p:txBody>
      </p:sp>
    </p:spTree>
    <p:extLst>
      <p:ext uri="{BB962C8B-B14F-4D97-AF65-F5344CB8AC3E}">
        <p14:creationId xmlns:p14="http://schemas.microsoft.com/office/powerpoint/2010/main" val="2811151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A6904-6F81-854F-8919-0AB1439F9D1C}" type="slidenum">
              <a:rPr lang="en-US" smtClean="0"/>
              <a:t>14</a:t>
            </a:fld>
            <a:endParaRPr lang="en-US"/>
          </a:p>
        </p:txBody>
      </p:sp>
    </p:spTree>
    <p:extLst>
      <p:ext uri="{BB962C8B-B14F-4D97-AF65-F5344CB8AC3E}">
        <p14:creationId xmlns:p14="http://schemas.microsoft.com/office/powerpoint/2010/main" val="4277083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10/18/20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880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10/18/20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78499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10/18/20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72402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10/18/20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60834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10/18/20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16756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10/18/20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8659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10/18/20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72935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10/18/20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69277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10/18/20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20913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10/18/20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81093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10/18/20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2504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10/18/20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3519004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9" r:id="rId6"/>
    <p:sldLayoutId id="2147483704" r:id="rId7"/>
    <p:sldLayoutId id="2147483705" r:id="rId8"/>
    <p:sldLayoutId id="2147483706" r:id="rId9"/>
    <p:sldLayoutId id="2147483708"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1647/OBP.0173.0143"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rtineve.com/2017/02/13/how-much-does-it-cost-to-run-a-small-scholarly-publisher/" TargetMode="External"/><Relationship Id="rId7" Type="http://schemas.openxmlformats.org/officeDocument/2006/relationships/hyperlink" Target="https://punctumbooks.pubpub.org/pub/punctum-books-financial-activity-report-2016-2019/release/5"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userblogs.fu-berlin.de/langsci-press/2016/04/18/calculating-the-costs-of-a-community-driven-publisher/" TargetMode="External"/><Relationship Id="rId5" Type="http://schemas.openxmlformats.org/officeDocument/2006/relationships/hyperlink" Target="http://garyhall.squarespace.com/journal/2015/6/13/open-humanities-press-funding-and-organisation.html" TargetMode="External"/><Relationship Id="rId4" Type="http://schemas.openxmlformats.org/officeDocument/2006/relationships/hyperlink" Target="https://blogs.openbookpublishers.com/introducing-some-data-to-the-open-access-debate-obps-business-model-part-one/"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garyhall.squarespace.com/journal/2019/2/18/the-left-cant-meme.html"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copim.pubpub.org/" TargetMode="External"/><Relationship Id="rId2" Type="http://schemas.openxmlformats.org/officeDocument/2006/relationships/hyperlink" Target="https://www.copim.ac.uk/"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mailto:info@copim.ac.uk" TargetMode="External"/><Relationship Id="rId4" Type="http://schemas.openxmlformats.org/officeDocument/2006/relationships/hyperlink" Target="https://www.twitter.com/COPIMproject"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copim.ac.u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hyperlink" Target="https://copim.pubpub.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doi.org/10.1215/0961754X-1630424"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6DB4BEA-B4F8-42E9-99DD-A66695AA3138}"/>
              </a:ext>
            </a:extLst>
          </p:cNvPr>
          <p:cNvPicPr>
            <a:picLocks noChangeAspect="1"/>
          </p:cNvPicPr>
          <p:nvPr/>
        </p:nvPicPr>
        <p:blipFill rotWithShape="1">
          <a:blip r:embed="rId3"/>
          <a:srcRect t="20886" r="-1" b="-1"/>
          <a:stretch/>
        </p:blipFill>
        <p:spPr>
          <a:xfrm>
            <a:off x="3523488" y="10"/>
            <a:ext cx="8668512" cy="6857990"/>
          </a:xfrm>
          <a:prstGeom prst="rect">
            <a:avLst/>
          </a:prstGeom>
        </p:spPr>
      </p:pic>
      <p:sp>
        <p:nvSpPr>
          <p:cNvPr id="46" name="Rectangle 4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A817AB-10A3-1849-8FCA-B31C927B126D}"/>
              </a:ext>
            </a:extLst>
          </p:cNvPr>
          <p:cNvSpPr>
            <a:spLocks noGrp="1"/>
          </p:cNvSpPr>
          <p:nvPr>
            <p:ph type="ctrTitle"/>
          </p:nvPr>
        </p:nvSpPr>
        <p:spPr>
          <a:xfrm>
            <a:off x="477981" y="1122363"/>
            <a:ext cx="4023360" cy="3204134"/>
          </a:xfrm>
        </p:spPr>
        <p:txBody>
          <a:bodyPr anchor="b">
            <a:normAutofit/>
          </a:bodyPr>
          <a:lstStyle/>
          <a:p>
            <a:r>
              <a:rPr lang="en-US" sz="3700" dirty="0"/>
              <a:t>Scaling Small: Enabling A More Diverse Ecosystem For Scholarly Book Publishing </a:t>
            </a:r>
            <a:r>
              <a:rPr lang="en-US" sz="3700" dirty="0">
                <a:effectLst/>
              </a:rPr>
              <a:t> </a:t>
            </a:r>
            <a:endParaRPr lang="en-US" sz="3700" dirty="0"/>
          </a:p>
        </p:txBody>
      </p:sp>
      <p:sp>
        <p:nvSpPr>
          <p:cNvPr id="3" name="Subtitle 2">
            <a:extLst>
              <a:ext uri="{FF2B5EF4-FFF2-40B4-BE49-F238E27FC236}">
                <a16:creationId xmlns:a16="http://schemas.microsoft.com/office/drawing/2014/main" id="{6DBDC6E6-CFD8-4448-A083-BFECC3CEF43D}"/>
              </a:ext>
            </a:extLst>
          </p:cNvPr>
          <p:cNvSpPr>
            <a:spLocks noGrp="1"/>
          </p:cNvSpPr>
          <p:nvPr>
            <p:ph type="subTitle" idx="1"/>
          </p:nvPr>
        </p:nvSpPr>
        <p:spPr>
          <a:xfrm>
            <a:off x="477980" y="4872922"/>
            <a:ext cx="4023359" cy="1546002"/>
          </a:xfrm>
        </p:spPr>
        <p:txBody>
          <a:bodyPr>
            <a:normAutofit/>
          </a:bodyPr>
          <a:lstStyle/>
          <a:p>
            <a:pPr>
              <a:lnSpc>
                <a:spcPct val="100000"/>
              </a:lnSpc>
            </a:pPr>
            <a:r>
              <a:rPr lang="en-US" sz="1600" dirty="0" err="1"/>
              <a:t>Janneke</a:t>
            </a:r>
            <a:r>
              <a:rPr lang="en-US" sz="1600" dirty="0"/>
              <a:t> </a:t>
            </a:r>
            <a:r>
              <a:rPr lang="en-US" sz="1600" dirty="0" err="1"/>
              <a:t>Adema</a:t>
            </a:r>
            <a:r>
              <a:rPr lang="en-US" sz="1600" dirty="0"/>
              <a:t> (Coventry University)</a:t>
            </a:r>
          </a:p>
          <a:p>
            <a:pPr>
              <a:lnSpc>
                <a:spcPct val="100000"/>
              </a:lnSpc>
            </a:pPr>
            <a:r>
              <a:rPr lang="en-US" sz="1600" b="1" dirty="0"/>
              <a:t>Open and Engaged Conference 2020: Inequities in Scholarly Communications</a:t>
            </a:r>
            <a:br>
              <a:rPr lang="en-US" sz="1600" dirty="0"/>
            </a:br>
            <a:r>
              <a:rPr lang="en-US" sz="1600" dirty="0"/>
              <a:t>British Library, October 19th</a:t>
            </a:r>
          </a:p>
          <a:p>
            <a:pPr>
              <a:lnSpc>
                <a:spcPct val="100000"/>
              </a:lnSpc>
            </a:pPr>
            <a:endParaRPr lang="en-US" sz="1400" dirty="0"/>
          </a:p>
        </p:txBody>
      </p:sp>
      <p:sp>
        <p:nvSpPr>
          <p:cNvPr id="48" name="Rectangle 4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4" name="Picture 6">
            <a:extLst>
              <a:ext uri="{FF2B5EF4-FFF2-40B4-BE49-F238E27FC236}">
                <a16:creationId xmlns:a16="http://schemas.microsoft.com/office/drawing/2014/main" id="{353D43C1-93BA-1E41-8266-E47E20981D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7612" y="2129013"/>
            <a:ext cx="5460047" cy="250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738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61B8C28B-54C7-384B-9483-F4F8BE6C28AC}"/>
              </a:ext>
            </a:extLst>
          </p:cNvPr>
          <p:cNvPicPr>
            <a:picLocks noChangeAspect="1"/>
          </p:cNvPicPr>
          <p:nvPr/>
        </p:nvPicPr>
        <p:blipFill>
          <a:blip r:embed="rId2"/>
          <a:stretch>
            <a:fillRect/>
          </a:stretch>
        </p:blipFill>
        <p:spPr>
          <a:xfrm>
            <a:off x="7608223" y="260062"/>
            <a:ext cx="4172297" cy="6250634"/>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49EF1B44-8465-BD48-8206-73FEA0F3E97F}"/>
              </a:ext>
            </a:extLst>
          </p:cNvPr>
          <p:cNvPicPr>
            <a:picLocks noChangeAspect="1"/>
          </p:cNvPicPr>
          <p:nvPr/>
        </p:nvPicPr>
        <p:blipFill>
          <a:blip r:embed="rId3"/>
          <a:stretch>
            <a:fillRect/>
          </a:stretch>
        </p:blipFill>
        <p:spPr>
          <a:xfrm>
            <a:off x="239189" y="472156"/>
            <a:ext cx="6816931" cy="5913687"/>
          </a:xfrm>
          <a:prstGeom prst="rect">
            <a:avLst/>
          </a:prstGeom>
        </p:spPr>
      </p:pic>
      <p:sp>
        <p:nvSpPr>
          <p:cNvPr id="7" name="Rectangle 6">
            <a:extLst>
              <a:ext uri="{FF2B5EF4-FFF2-40B4-BE49-F238E27FC236}">
                <a16:creationId xmlns:a16="http://schemas.microsoft.com/office/drawing/2014/main" id="{732E616D-F35B-ED43-B9B9-310C3D71B83C}"/>
              </a:ext>
            </a:extLst>
          </p:cNvPr>
          <p:cNvSpPr/>
          <p:nvPr/>
        </p:nvSpPr>
        <p:spPr>
          <a:xfrm>
            <a:off x="4538810" y="3244334"/>
            <a:ext cx="3114379" cy="369332"/>
          </a:xfrm>
          <a:prstGeom prst="rect">
            <a:avLst/>
          </a:prstGeom>
        </p:spPr>
        <p:txBody>
          <a:bodyPr wrap="none">
            <a:spAutoFit/>
          </a:bodyPr>
          <a:lstStyle/>
          <a:p>
            <a:r>
              <a:rPr lang="en-US" dirty="0"/>
              <a:t>Resources and skills sharing</a:t>
            </a:r>
          </a:p>
        </p:txBody>
      </p:sp>
    </p:spTree>
    <p:extLst>
      <p:ext uri="{BB962C8B-B14F-4D97-AF65-F5344CB8AC3E}">
        <p14:creationId xmlns:p14="http://schemas.microsoft.com/office/powerpoint/2010/main" val="1906815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792" y="1161288"/>
            <a:ext cx="3602736" cy="4526280"/>
          </a:xfrm>
        </p:spPr>
        <p:txBody>
          <a:bodyPr vert="horz" lIns="91440" tIns="45720" rIns="91440" bIns="45720" rtlCol="0" anchor="ctr">
            <a:normAutofit/>
          </a:bodyPr>
          <a:lstStyle/>
          <a:p>
            <a:r>
              <a:rPr lang="en-US" sz="4000"/>
              <a:t>Scaling Small</a:t>
            </a:r>
          </a:p>
        </p:txBody>
      </p:sp>
      <p:sp>
        <p:nvSpPr>
          <p:cNvPr id="3" name="Content Placeholder 2"/>
          <p:cNvSpPr>
            <a:spLocks noGrp="1"/>
          </p:cNvSpPr>
          <p:nvPr>
            <p:ph idx="4294967295"/>
          </p:nvPr>
        </p:nvSpPr>
        <p:spPr>
          <a:xfrm>
            <a:off x="5434149" y="787352"/>
            <a:ext cx="6483531" cy="6070648"/>
          </a:xfrm>
        </p:spPr>
        <p:txBody>
          <a:bodyPr vert="horz" lIns="91440" tIns="45720" rIns="91440" bIns="45720" rtlCol="0" anchor="ctr">
            <a:normAutofit/>
          </a:bodyPr>
          <a:lstStyle/>
          <a:p>
            <a:pPr>
              <a:lnSpc>
                <a:spcPct val="100000"/>
              </a:lnSpc>
            </a:pPr>
            <a:r>
              <a:rPr lang="en-US" sz="2400" dirty="0"/>
              <a:t>Working to capacity: 50 books (punctum), 30 (LSP/OBP), 5 (OHP/Mattering) a year</a:t>
            </a:r>
          </a:p>
          <a:p>
            <a:pPr>
              <a:lnSpc>
                <a:spcPct val="100000"/>
              </a:lnSpc>
            </a:pPr>
            <a:r>
              <a:rPr lang="en-US" sz="2400" dirty="0"/>
              <a:t>Scaling through horizontal and vertical collaborations</a:t>
            </a:r>
          </a:p>
          <a:p>
            <a:pPr>
              <a:lnSpc>
                <a:spcPct val="100000"/>
              </a:lnSpc>
            </a:pPr>
            <a:r>
              <a:rPr lang="en-US" sz="2400" dirty="0"/>
              <a:t>Open source infrastructures: software, platforms, and tools</a:t>
            </a:r>
          </a:p>
          <a:p>
            <a:pPr>
              <a:lnSpc>
                <a:spcPct val="100000"/>
              </a:lnSpc>
            </a:pPr>
            <a:r>
              <a:rPr lang="en-US" sz="2400" dirty="0"/>
              <a:t>Transparency and openness about funding models and costs</a:t>
            </a:r>
          </a:p>
          <a:p>
            <a:pPr>
              <a:lnSpc>
                <a:spcPct val="100000"/>
              </a:lnSpc>
            </a:pPr>
            <a:r>
              <a:rPr lang="en-US" sz="2400" dirty="0"/>
              <a:t>No or low BPCs and fee-waivers</a:t>
            </a:r>
          </a:p>
          <a:p>
            <a:pPr>
              <a:lnSpc>
                <a:spcPct val="100000"/>
              </a:lnSpc>
            </a:pPr>
            <a:r>
              <a:rPr lang="en-US" sz="2400" dirty="0"/>
              <a:t>Resources and skills sharing</a:t>
            </a:r>
          </a:p>
          <a:p>
            <a:pPr>
              <a:lnSpc>
                <a:spcPct val="100000"/>
              </a:lnSpc>
            </a:pPr>
            <a:r>
              <a:rPr lang="en-US" sz="2400" dirty="0"/>
              <a:t>Experimenting with models and formats</a:t>
            </a:r>
          </a:p>
          <a:p>
            <a:pPr>
              <a:lnSpc>
                <a:spcPct val="100000"/>
              </a:lnSpc>
            </a:pPr>
            <a:r>
              <a:rPr lang="en-US" sz="2400" dirty="0"/>
              <a:t>Situatedness</a:t>
            </a:r>
          </a:p>
          <a:p>
            <a:pPr lvl="1">
              <a:lnSpc>
                <a:spcPct val="100000"/>
              </a:lnSpc>
            </a:pPr>
            <a:endParaRPr lang="en-US" sz="2000" dirty="0"/>
          </a:p>
          <a:p>
            <a:pPr>
              <a:lnSpc>
                <a:spcPct val="100000"/>
              </a:lnSpc>
            </a:pPr>
            <a:endParaRPr lang="en-US" sz="2000" dirty="0"/>
          </a:p>
        </p:txBody>
      </p:sp>
    </p:spTree>
    <p:extLst>
      <p:ext uri="{BB962C8B-B14F-4D97-AF65-F5344CB8AC3E}">
        <p14:creationId xmlns:p14="http://schemas.microsoft.com/office/powerpoint/2010/main" val="3717908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photo, cow, standing, person&#10;&#10;Description automatically generated">
            <a:extLst>
              <a:ext uri="{FF2B5EF4-FFF2-40B4-BE49-F238E27FC236}">
                <a16:creationId xmlns:a16="http://schemas.microsoft.com/office/drawing/2014/main" id="{9B09BEBC-0830-DA4A-8295-31FEA67FA3F1}"/>
              </a:ext>
            </a:extLst>
          </p:cNvPr>
          <p:cNvPicPr>
            <a:picLocks noChangeAspect="1"/>
          </p:cNvPicPr>
          <p:nvPr/>
        </p:nvPicPr>
        <p:blipFill rotWithShape="1">
          <a:blip r:embed="rId2"/>
          <a:srcRect t="41557" b="18610"/>
          <a:stretch/>
        </p:blipFill>
        <p:spPr>
          <a:xfrm>
            <a:off x="352751" y="302429"/>
            <a:ext cx="11550506" cy="6053920"/>
          </a:xfrm>
          <a:prstGeom prst="rect">
            <a:avLst/>
          </a:prstGeom>
        </p:spPr>
      </p:pic>
      <p:sp>
        <p:nvSpPr>
          <p:cNvPr id="12" name="Rectangle 11">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photo, cow, standing, person&#10;&#10;Description automatically generated">
            <a:extLst>
              <a:ext uri="{FF2B5EF4-FFF2-40B4-BE49-F238E27FC236}">
                <a16:creationId xmlns:a16="http://schemas.microsoft.com/office/drawing/2014/main" id="{F10F0B43-E1C3-D945-83EB-BD949672D1BF}"/>
              </a:ext>
            </a:extLst>
          </p:cNvPr>
          <p:cNvPicPr>
            <a:picLocks noChangeAspect="1"/>
          </p:cNvPicPr>
          <p:nvPr/>
        </p:nvPicPr>
        <p:blipFill rotWithShape="1">
          <a:blip r:embed="rId2"/>
          <a:srcRect l="-1" t="82135" r="-123"/>
          <a:stretch/>
        </p:blipFill>
        <p:spPr>
          <a:xfrm>
            <a:off x="352750" y="4903273"/>
            <a:ext cx="5743249" cy="1453077"/>
          </a:xfrm>
          <a:prstGeom prst="rect">
            <a:avLst/>
          </a:prstGeom>
        </p:spPr>
      </p:pic>
    </p:spTree>
    <p:extLst>
      <p:ext uri="{BB962C8B-B14F-4D97-AF65-F5344CB8AC3E}">
        <p14:creationId xmlns:p14="http://schemas.microsoft.com/office/powerpoint/2010/main" val="3429194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3857" y="633619"/>
            <a:ext cx="6838569"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223066CE-CEC8-2948-8313-BF74CAA73EEF}"/>
              </a:ext>
            </a:extLst>
          </p:cNvPr>
          <p:cNvSpPr>
            <a:spLocks noGrp="1"/>
          </p:cNvSpPr>
          <p:nvPr>
            <p:ph type="title"/>
          </p:nvPr>
        </p:nvSpPr>
        <p:spPr>
          <a:xfrm>
            <a:off x="5359510" y="978619"/>
            <a:ext cx="5991244" cy="1106424"/>
          </a:xfrm>
        </p:spPr>
        <p:txBody>
          <a:bodyPr>
            <a:normAutofit/>
          </a:bodyPr>
          <a:lstStyle/>
          <a:p>
            <a:endParaRPr lang="en-US" sz="3200"/>
          </a:p>
        </p:txBody>
      </p:sp>
      <p:pic>
        <p:nvPicPr>
          <p:cNvPr id="8" name="Picture 7" descr="Shape, polygon&#10;&#10;Description automatically generated">
            <a:extLst>
              <a:ext uri="{FF2B5EF4-FFF2-40B4-BE49-F238E27FC236}">
                <a16:creationId xmlns:a16="http://schemas.microsoft.com/office/drawing/2014/main" id="{6E3344C8-A8F9-9F4E-A69C-06D464BE4008}"/>
              </a:ext>
            </a:extLst>
          </p:cNvPr>
          <p:cNvPicPr>
            <a:picLocks noChangeAspect="1"/>
          </p:cNvPicPr>
          <p:nvPr/>
        </p:nvPicPr>
        <p:blipFill>
          <a:blip r:embed="rId3"/>
          <a:stretch>
            <a:fillRect/>
          </a:stretch>
        </p:blipFill>
        <p:spPr>
          <a:xfrm>
            <a:off x="430164" y="563672"/>
            <a:ext cx="4040110" cy="5730655"/>
          </a:xfrm>
          <a:prstGeom prst="rect">
            <a:avLst/>
          </a:prstGeom>
        </p:spPr>
      </p:pic>
      <p:sp>
        <p:nvSpPr>
          <p:cNvPr id="28" name="Rectangle 27">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9848"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7859" y="2093976"/>
            <a:ext cx="5846683"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447A9DE5-1544-6145-BB2B-8A87EE7AE566}"/>
              </a:ext>
            </a:extLst>
          </p:cNvPr>
          <p:cNvSpPr>
            <a:spLocks noGrp="1"/>
          </p:cNvSpPr>
          <p:nvPr>
            <p:ph idx="1"/>
          </p:nvPr>
        </p:nvSpPr>
        <p:spPr>
          <a:xfrm>
            <a:off x="5196840" y="728456"/>
            <a:ext cx="6585585" cy="5084665"/>
          </a:xfrm>
        </p:spPr>
        <p:txBody>
          <a:bodyPr>
            <a:noAutofit/>
          </a:bodyPr>
          <a:lstStyle/>
          <a:p>
            <a:pPr marL="0" indent="0">
              <a:buNone/>
            </a:pPr>
            <a:r>
              <a:rPr lang="en-US" sz="2400" dirty="0">
                <a:ea typeface="Times New Roman" panose="02020603050405020304" pitchFamily="18" charset="0"/>
              </a:rPr>
              <a:t>‘</a:t>
            </a:r>
            <a:r>
              <a:rPr lang="en-US" sz="2400" dirty="0"/>
              <a:t>A more ethical approach to inclusive knowledge infrastructures, as posed by the work developed by the the Open and Collaborative Development Network, not only considers the tools,</a:t>
            </a:r>
            <a:r>
              <a:rPr lang="en-US" sz="2400" dirty="0">
                <a:ea typeface="Times New Roman" panose="02020603050405020304" pitchFamily="18" charset="0"/>
              </a:rPr>
              <a:t> protocols and platforms that need to be in place in order to advance collaborative research production, but also considers socio-technical mechanisms that could deliberately allow for multiple forms of participation amongst a diverse set of actors, and actively seeks to redress power relations within a given context’ (Chen et al. 2018, pp. 11–12)</a:t>
            </a:r>
            <a:endParaRPr lang="en-US" sz="2400" dirty="0"/>
          </a:p>
        </p:txBody>
      </p:sp>
    </p:spTree>
    <p:extLst>
      <p:ext uri="{BB962C8B-B14F-4D97-AF65-F5344CB8AC3E}">
        <p14:creationId xmlns:p14="http://schemas.microsoft.com/office/powerpoint/2010/main" val="2427036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792" y="1161288"/>
            <a:ext cx="3602736" cy="4526280"/>
          </a:xfrm>
        </p:spPr>
        <p:txBody>
          <a:bodyPr vert="horz" lIns="91440" tIns="45720" rIns="91440" bIns="45720" rtlCol="0" anchor="ctr">
            <a:normAutofit/>
          </a:bodyPr>
          <a:lstStyle/>
          <a:p>
            <a:r>
              <a:rPr lang="en-US" sz="4000"/>
              <a:t>Scaling Small</a:t>
            </a:r>
          </a:p>
        </p:txBody>
      </p:sp>
      <p:sp>
        <p:nvSpPr>
          <p:cNvPr id="3" name="Content Placeholder 2"/>
          <p:cNvSpPr>
            <a:spLocks noGrp="1"/>
          </p:cNvSpPr>
          <p:nvPr>
            <p:ph idx="4294967295"/>
          </p:nvPr>
        </p:nvSpPr>
        <p:spPr>
          <a:xfrm>
            <a:off x="5434149" y="787352"/>
            <a:ext cx="6483531" cy="6070648"/>
          </a:xfrm>
        </p:spPr>
        <p:txBody>
          <a:bodyPr vert="horz" lIns="91440" tIns="45720" rIns="91440" bIns="45720" rtlCol="0" anchor="ctr">
            <a:normAutofit/>
          </a:bodyPr>
          <a:lstStyle/>
          <a:p>
            <a:pPr>
              <a:lnSpc>
                <a:spcPct val="100000"/>
              </a:lnSpc>
            </a:pPr>
            <a:r>
              <a:rPr lang="en-US" sz="2400" dirty="0"/>
              <a:t>Working to capacity: 50 books (punctum), 30 (LSP/OBP), 5 (OHP/Mattering) a year</a:t>
            </a:r>
          </a:p>
          <a:p>
            <a:pPr>
              <a:lnSpc>
                <a:spcPct val="100000"/>
              </a:lnSpc>
            </a:pPr>
            <a:r>
              <a:rPr lang="en-US" sz="2400" dirty="0"/>
              <a:t>Scaling through horizontal and vertical collaborations</a:t>
            </a:r>
          </a:p>
          <a:p>
            <a:pPr>
              <a:lnSpc>
                <a:spcPct val="100000"/>
              </a:lnSpc>
            </a:pPr>
            <a:r>
              <a:rPr lang="en-US" sz="2400" dirty="0"/>
              <a:t>Open source infrastructures: software, platforms, and tools</a:t>
            </a:r>
          </a:p>
          <a:p>
            <a:pPr>
              <a:lnSpc>
                <a:spcPct val="100000"/>
              </a:lnSpc>
            </a:pPr>
            <a:r>
              <a:rPr lang="en-US" sz="2400" dirty="0"/>
              <a:t>Transparency and openness about funding models and costs</a:t>
            </a:r>
          </a:p>
          <a:p>
            <a:pPr>
              <a:lnSpc>
                <a:spcPct val="100000"/>
              </a:lnSpc>
            </a:pPr>
            <a:r>
              <a:rPr lang="en-US" sz="2400" dirty="0"/>
              <a:t>No or low BPCs and fee-waivers</a:t>
            </a:r>
          </a:p>
          <a:p>
            <a:pPr>
              <a:lnSpc>
                <a:spcPct val="100000"/>
              </a:lnSpc>
            </a:pPr>
            <a:r>
              <a:rPr lang="en-US" sz="2400" dirty="0"/>
              <a:t>Resources and skills sharing</a:t>
            </a:r>
          </a:p>
          <a:p>
            <a:pPr>
              <a:lnSpc>
                <a:spcPct val="100000"/>
              </a:lnSpc>
            </a:pPr>
            <a:r>
              <a:rPr lang="en-US" sz="2400" dirty="0"/>
              <a:t>Experimenting with models and formats</a:t>
            </a:r>
          </a:p>
          <a:p>
            <a:pPr>
              <a:lnSpc>
                <a:spcPct val="100000"/>
              </a:lnSpc>
            </a:pPr>
            <a:r>
              <a:rPr lang="en-US" sz="2400" dirty="0"/>
              <a:t>Situatedness</a:t>
            </a:r>
          </a:p>
          <a:p>
            <a:pPr lvl="1">
              <a:lnSpc>
                <a:spcPct val="100000"/>
              </a:lnSpc>
            </a:pPr>
            <a:endParaRPr lang="en-US" sz="2000" dirty="0"/>
          </a:p>
          <a:p>
            <a:pPr>
              <a:lnSpc>
                <a:spcPct val="100000"/>
              </a:lnSpc>
            </a:pPr>
            <a:endParaRPr lang="en-US" sz="2000" dirty="0"/>
          </a:p>
        </p:txBody>
      </p:sp>
    </p:spTree>
    <p:extLst>
      <p:ext uri="{BB962C8B-B14F-4D97-AF65-F5344CB8AC3E}">
        <p14:creationId xmlns:p14="http://schemas.microsoft.com/office/powerpoint/2010/main" val="476820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chemeClr val="tx2">
                <a:lumMod val="10000"/>
                <a:lumOff val="90000"/>
              </a:schemeClr>
            </a:solidFill>
          </a:ln>
          <a:effectLst>
            <a:outerShdw blurRad="63500" sx="102000" sy="102000" algn="ctr" rotWithShape="0">
              <a:schemeClr val="bg1">
                <a:lumMod val="8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9C45F024-2468-4D8A-9E11-BB2B1E0A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BAACA01-3309-3E4C-80CA-97D70896171D}"/>
              </a:ext>
            </a:extLst>
          </p:cNvPr>
          <p:cNvSpPr>
            <a:spLocks noGrp="1"/>
          </p:cNvSpPr>
          <p:nvPr>
            <p:ph type="title"/>
          </p:nvPr>
        </p:nvSpPr>
        <p:spPr>
          <a:xfrm>
            <a:off x="1524003" y="1999614"/>
            <a:ext cx="9144000" cy="3227705"/>
          </a:xfrm>
        </p:spPr>
        <p:txBody>
          <a:bodyPr vert="horz" lIns="91440" tIns="45720" rIns="91440" bIns="45720" rtlCol="0" anchor="ctr">
            <a:normAutofit fontScale="90000"/>
          </a:bodyPr>
          <a:lstStyle/>
          <a:p>
            <a:pPr algn="ctr"/>
            <a:r>
              <a:rPr lang="en-US" sz="3200" dirty="0"/>
              <a:t>“We want to facilitate a more powerful expansion of OA book publishing—by facilitating the growth of more presses like ourselves, which publish OA books without charging authors.” </a:t>
            </a:r>
            <a:br>
              <a:rPr lang="en-US" sz="3200" dirty="0"/>
            </a:br>
            <a:br>
              <a:rPr lang="en-US" sz="3200" dirty="0"/>
            </a:br>
            <a:r>
              <a:rPr lang="en-US" sz="2200" dirty="0"/>
              <a:t>Lucy Barnes and Rupert </a:t>
            </a:r>
            <a:r>
              <a:rPr lang="en-US" sz="2200" dirty="0" err="1"/>
              <a:t>Gatti</a:t>
            </a:r>
            <a:r>
              <a:rPr lang="en-US" sz="2200" dirty="0"/>
              <a:t>, ‘The Cost of Open Access Books: A Publisher Writes’, Open Book Publishers Blog, 28 May 2020, </a:t>
            </a:r>
            <a:r>
              <a:rPr lang="en-US" sz="2200" dirty="0">
                <a:hlinkClick r:id="rId3"/>
              </a:rPr>
              <a:t>https://doi.org/10.11647/OBP.0173.0143</a:t>
            </a:r>
            <a:br>
              <a:rPr lang="en-US" sz="2900" dirty="0"/>
            </a:br>
            <a:endParaRPr lang="en-US" sz="2900" dirty="0"/>
          </a:p>
        </p:txBody>
      </p:sp>
      <p:sp>
        <p:nvSpPr>
          <p:cNvPr id="3" name="Content Placeholder 2">
            <a:extLst>
              <a:ext uri="{FF2B5EF4-FFF2-40B4-BE49-F238E27FC236}">
                <a16:creationId xmlns:a16="http://schemas.microsoft.com/office/drawing/2014/main" id="{B0967055-E99F-184E-95B6-8762C0A93598}"/>
              </a:ext>
            </a:extLst>
          </p:cNvPr>
          <p:cNvSpPr>
            <a:spLocks noGrp="1"/>
          </p:cNvSpPr>
          <p:nvPr>
            <p:ph idx="4294967295"/>
          </p:nvPr>
        </p:nvSpPr>
        <p:spPr>
          <a:xfrm>
            <a:off x="1966912" y="5645150"/>
            <a:ext cx="8258176" cy="631825"/>
          </a:xfrm>
        </p:spPr>
        <p:txBody>
          <a:bodyPr vert="horz" lIns="91440" tIns="45720" rIns="91440" bIns="45720" rtlCol="0" anchor="ctr">
            <a:normAutofit/>
          </a:bodyPr>
          <a:lstStyle/>
          <a:p>
            <a:pPr marL="0" indent="0" algn="ctr">
              <a:buNone/>
            </a:pPr>
            <a:r>
              <a:rPr lang="en-US" dirty="0"/>
              <a:t> </a:t>
            </a:r>
          </a:p>
        </p:txBody>
      </p:sp>
      <p:sp>
        <p:nvSpPr>
          <p:cNvPr id="19" name="Rectangle 1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525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0C9BE-F56C-7541-8B89-4D53DBCE8AEC}"/>
              </a:ext>
            </a:extLst>
          </p:cNvPr>
          <p:cNvSpPr>
            <a:spLocks noGrp="1"/>
          </p:cNvSpPr>
          <p:nvPr>
            <p:ph type="title"/>
          </p:nvPr>
        </p:nvSpPr>
        <p:spPr/>
        <p:txBody>
          <a:bodyPr/>
          <a:lstStyle/>
          <a:p>
            <a:endParaRPr lang="en-US" dirty="0"/>
          </a:p>
        </p:txBody>
      </p:sp>
      <p:pic>
        <p:nvPicPr>
          <p:cNvPr id="4" name="Picture 3" descr="Graphical user interface, text, application&#10;&#10;Description automatically generated">
            <a:extLst>
              <a:ext uri="{FF2B5EF4-FFF2-40B4-BE49-F238E27FC236}">
                <a16:creationId xmlns:a16="http://schemas.microsoft.com/office/drawing/2014/main" id="{2E2AC31A-B40C-914F-8822-DDAE3B629D7F}"/>
              </a:ext>
            </a:extLst>
          </p:cNvPr>
          <p:cNvPicPr>
            <a:picLocks noChangeAspect="1"/>
          </p:cNvPicPr>
          <p:nvPr/>
        </p:nvPicPr>
        <p:blipFill>
          <a:blip r:embed="rId2"/>
          <a:stretch>
            <a:fillRect/>
          </a:stretch>
        </p:blipFill>
        <p:spPr>
          <a:xfrm>
            <a:off x="1211721" y="0"/>
            <a:ext cx="9768557" cy="6858000"/>
          </a:xfrm>
          <a:prstGeom prst="rect">
            <a:avLst/>
          </a:prstGeom>
        </p:spPr>
      </p:pic>
    </p:spTree>
    <p:extLst>
      <p:ext uri="{BB962C8B-B14F-4D97-AF65-F5344CB8AC3E}">
        <p14:creationId xmlns:p14="http://schemas.microsoft.com/office/powerpoint/2010/main" val="37452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792" y="1161288"/>
            <a:ext cx="3602736" cy="4526280"/>
          </a:xfrm>
        </p:spPr>
        <p:txBody>
          <a:bodyPr vert="horz" lIns="91440" tIns="45720" rIns="91440" bIns="45720" rtlCol="0" anchor="ctr">
            <a:normAutofit/>
          </a:bodyPr>
          <a:lstStyle/>
          <a:p>
            <a:r>
              <a:rPr lang="en-US" sz="4000"/>
              <a:t>Scaling Small</a:t>
            </a:r>
          </a:p>
        </p:txBody>
      </p:sp>
      <p:sp>
        <p:nvSpPr>
          <p:cNvPr id="3" name="Content Placeholder 2"/>
          <p:cNvSpPr>
            <a:spLocks noGrp="1"/>
          </p:cNvSpPr>
          <p:nvPr>
            <p:ph idx="4294967295"/>
          </p:nvPr>
        </p:nvSpPr>
        <p:spPr>
          <a:xfrm>
            <a:off x="5434149" y="787352"/>
            <a:ext cx="6483531" cy="6070648"/>
          </a:xfrm>
        </p:spPr>
        <p:txBody>
          <a:bodyPr vert="horz" lIns="91440" tIns="45720" rIns="91440" bIns="45720" rtlCol="0" anchor="ctr">
            <a:normAutofit/>
          </a:bodyPr>
          <a:lstStyle/>
          <a:p>
            <a:pPr>
              <a:lnSpc>
                <a:spcPct val="100000"/>
              </a:lnSpc>
            </a:pPr>
            <a:r>
              <a:rPr lang="en-US" sz="2400" dirty="0"/>
              <a:t>Working to capacity: 50 books (punctum), 30 (LSP/OBP), 5 (OHP/Mattering) a year</a:t>
            </a:r>
          </a:p>
          <a:p>
            <a:pPr>
              <a:lnSpc>
                <a:spcPct val="100000"/>
              </a:lnSpc>
            </a:pPr>
            <a:r>
              <a:rPr lang="en-US" sz="2400" dirty="0"/>
              <a:t>Scaling through horizontal and vertical collaborations</a:t>
            </a:r>
          </a:p>
          <a:p>
            <a:pPr>
              <a:lnSpc>
                <a:spcPct val="100000"/>
              </a:lnSpc>
            </a:pPr>
            <a:r>
              <a:rPr lang="en-US" sz="2400" dirty="0"/>
              <a:t>Open source infrastructures: software, platforms, and tools</a:t>
            </a:r>
          </a:p>
          <a:p>
            <a:pPr>
              <a:lnSpc>
                <a:spcPct val="100000"/>
              </a:lnSpc>
            </a:pPr>
            <a:r>
              <a:rPr lang="en-US" sz="2400" dirty="0"/>
              <a:t>Transparency and openness about funding models and costs</a:t>
            </a:r>
          </a:p>
          <a:p>
            <a:pPr>
              <a:lnSpc>
                <a:spcPct val="100000"/>
              </a:lnSpc>
            </a:pPr>
            <a:r>
              <a:rPr lang="en-US" sz="2400" dirty="0"/>
              <a:t>No or low BPCs and fee-waivers</a:t>
            </a:r>
          </a:p>
          <a:p>
            <a:pPr>
              <a:lnSpc>
                <a:spcPct val="100000"/>
              </a:lnSpc>
            </a:pPr>
            <a:r>
              <a:rPr lang="en-US" sz="2400" dirty="0"/>
              <a:t>Resources and skills sharing</a:t>
            </a:r>
          </a:p>
          <a:p>
            <a:pPr>
              <a:lnSpc>
                <a:spcPct val="100000"/>
              </a:lnSpc>
            </a:pPr>
            <a:r>
              <a:rPr lang="en-US" sz="2400" dirty="0"/>
              <a:t>Experimenting with models and formats</a:t>
            </a:r>
          </a:p>
          <a:p>
            <a:pPr>
              <a:lnSpc>
                <a:spcPct val="100000"/>
              </a:lnSpc>
            </a:pPr>
            <a:r>
              <a:rPr lang="en-US" sz="2400" dirty="0"/>
              <a:t>Situatedness</a:t>
            </a:r>
          </a:p>
          <a:p>
            <a:pPr lvl="1">
              <a:lnSpc>
                <a:spcPct val="100000"/>
              </a:lnSpc>
            </a:pPr>
            <a:endParaRPr lang="en-US" sz="2000" dirty="0"/>
          </a:p>
          <a:p>
            <a:pPr>
              <a:lnSpc>
                <a:spcPct val="100000"/>
              </a:lnSpc>
            </a:pPr>
            <a:endParaRPr lang="en-US" sz="2000" dirty="0"/>
          </a:p>
        </p:txBody>
      </p:sp>
    </p:spTree>
    <p:extLst>
      <p:ext uri="{BB962C8B-B14F-4D97-AF65-F5344CB8AC3E}">
        <p14:creationId xmlns:p14="http://schemas.microsoft.com/office/powerpoint/2010/main" val="2362728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253397"/>
            <a:ext cx="10515600" cy="1273233"/>
          </a:xfrm>
        </p:spPr>
        <p:txBody>
          <a:bodyPr>
            <a:normAutofit/>
          </a:bodyPr>
          <a:lstStyle/>
          <a:p>
            <a:r>
              <a:rPr lang="en-US" dirty="0"/>
              <a:t>Transparency on Costs</a:t>
            </a:r>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38200" y="2152998"/>
            <a:ext cx="10820400" cy="4830117"/>
          </a:xfrm>
        </p:spPr>
        <p:txBody>
          <a:bodyPr vert="horz" lIns="91440" tIns="45720" rIns="91440" bIns="45720" rtlCol="0">
            <a:normAutofit/>
          </a:bodyPr>
          <a:lstStyle/>
          <a:p>
            <a:pPr>
              <a:lnSpc>
                <a:spcPct val="100000"/>
              </a:lnSpc>
            </a:pPr>
            <a:r>
              <a:rPr lang="en-US" sz="1700" dirty="0">
                <a:latin typeface="+mj-lt"/>
              </a:rPr>
              <a:t>Eve, Martin, ‘How much does it cost to run a small scholarly publisher?’ (2017) </a:t>
            </a:r>
            <a:r>
              <a:rPr lang="en-US" sz="1700" i="1" dirty="0">
                <a:latin typeface="+mj-lt"/>
              </a:rPr>
              <a:t>Martin Paul Eve</a:t>
            </a:r>
            <a:r>
              <a:rPr lang="en-US" sz="1700" dirty="0">
                <a:latin typeface="+mj-lt"/>
              </a:rPr>
              <a:t> </a:t>
            </a:r>
            <a:r>
              <a:rPr lang="en-US" sz="1700" dirty="0">
                <a:latin typeface="+mj-lt"/>
                <a:hlinkClick r:id="rId3"/>
              </a:rPr>
              <a:t>https://www.martineve.com/2017/02/13/how-much-does-it-cost-to-run-a-small-scholarly-publisher/</a:t>
            </a:r>
            <a:endParaRPr lang="en-US" sz="1700" dirty="0">
              <a:latin typeface="+mj-lt"/>
              <a:cs typeface="Calibri Light"/>
            </a:endParaRPr>
          </a:p>
          <a:p>
            <a:pPr>
              <a:lnSpc>
                <a:spcPct val="100000"/>
              </a:lnSpc>
            </a:pPr>
            <a:r>
              <a:rPr lang="en-US" sz="1700" dirty="0" err="1">
                <a:latin typeface="+mj-lt"/>
              </a:rPr>
              <a:t>Gatti</a:t>
            </a:r>
            <a:r>
              <a:rPr lang="en-US" sz="1700" dirty="0">
                <a:latin typeface="+mj-lt"/>
              </a:rPr>
              <a:t>, Rupert, ‘Introducing Some Data to the Open Access Debate: OBP’s Business Model’ (2015) </a:t>
            </a:r>
            <a:r>
              <a:rPr lang="en-US" sz="1700" i="1" dirty="0">
                <a:latin typeface="+mj-lt"/>
              </a:rPr>
              <a:t>Open Book Publishers Blog </a:t>
            </a:r>
            <a:r>
              <a:rPr lang="en-US" sz="1700" dirty="0">
                <a:latin typeface="+mj-lt"/>
                <a:hlinkClick r:id="rId4"/>
              </a:rPr>
              <a:t>https://blogs.openbookpublishers.com/introducing-some-data-to-the-open-access-debate-obps-business-model-part-one/</a:t>
            </a:r>
            <a:endParaRPr lang="en-US" sz="1700" dirty="0">
              <a:latin typeface="+mj-lt"/>
              <a:cs typeface="Calibri Light"/>
            </a:endParaRPr>
          </a:p>
          <a:p>
            <a:pPr>
              <a:lnSpc>
                <a:spcPct val="100000"/>
              </a:lnSpc>
            </a:pPr>
            <a:r>
              <a:rPr lang="en-US" sz="1700" dirty="0">
                <a:latin typeface="+mj-lt"/>
              </a:rPr>
              <a:t>Hall, Gary ‘Open Humanities Press: Funding and </a:t>
            </a:r>
            <a:r>
              <a:rPr lang="en-US" sz="1700" dirty="0" err="1">
                <a:latin typeface="+mj-lt"/>
              </a:rPr>
              <a:t>Organisation</a:t>
            </a:r>
            <a:r>
              <a:rPr lang="en-US" sz="1700" dirty="0">
                <a:latin typeface="+mj-lt"/>
              </a:rPr>
              <a:t>’ (2015) </a:t>
            </a:r>
            <a:r>
              <a:rPr lang="en-US" sz="1700" i="1" dirty="0">
                <a:latin typeface="+mj-lt"/>
              </a:rPr>
              <a:t>Media Gifts </a:t>
            </a:r>
            <a:r>
              <a:rPr lang="en-US" sz="1700" dirty="0">
                <a:latin typeface="+mj-lt"/>
                <a:hlinkClick r:id="rId5"/>
              </a:rPr>
              <a:t>http://garyhall.squarespace.com/journal/2015/6/13/open-humanities-press-funding-and-organisation.html</a:t>
            </a:r>
            <a:endParaRPr lang="en-US" sz="1700" dirty="0">
              <a:latin typeface="+mj-lt"/>
              <a:cs typeface="Calibri Light"/>
            </a:endParaRPr>
          </a:p>
          <a:p>
            <a:pPr fontAlgn="base">
              <a:lnSpc>
                <a:spcPct val="100000"/>
              </a:lnSpc>
            </a:pPr>
            <a:r>
              <a:rPr lang="en-US" sz="1700" dirty="0" err="1">
                <a:latin typeface="+mj-lt"/>
              </a:rPr>
              <a:t>Nordhoff</a:t>
            </a:r>
            <a:r>
              <a:rPr lang="en-US" sz="1700" dirty="0">
                <a:latin typeface="+mj-lt"/>
              </a:rPr>
              <a:t>, Sebastian, ‘Calculating the costs of a community-driven publisher’ (2016) </a:t>
            </a:r>
            <a:r>
              <a:rPr lang="en-US" sz="1700" i="1" dirty="0">
                <a:latin typeface="+mj-lt"/>
              </a:rPr>
              <a:t>Language Science Press Blog </a:t>
            </a:r>
            <a:r>
              <a:rPr lang="en-US" sz="1700" dirty="0">
                <a:latin typeface="+mj-lt"/>
                <a:hlinkClick r:id="rId6"/>
              </a:rPr>
              <a:t>https://userblogs.fu-berlin.de/langsci-press/2016/04/18/calculating-the-costs-of-a-community-driven-publisher/</a:t>
            </a:r>
            <a:endParaRPr lang="en-US" sz="1700" dirty="0">
              <a:latin typeface="+mj-lt"/>
              <a:cs typeface="Calibri Light"/>
            </a:endParaRPr>
          </a:p>
          <a:p>
            <a:pPr fontAlgn="base">
              <a:lnSpc>
                <a:spcPct val="100000"/>
              </a:lnSpc>
            </a:pPr>
            <a:r>
              <a:rPr lang="en-US" sz="1700" dirty="0">
                <a:latin typeface="+mj-lt"/>
              </a:rPr>
              <a:t>Van </a:t>
            </a:r>
            <a:r>
              <a:rPr lang="en-US" sz="1700" dirty="0" err="1">
                <a:latin typeface="+mj-lt"/>
              </a:rPr>
              <a:t>Gerven</a:t>
            </a:r>
            <a:r>
              <a:rPr lang="en-US" sz="1700" dirty="0">
                <a:latin typeface="+mj-lt"/>
              </a:rPr>
              <a:t> </a:t>
            </a:r>
            <a:r>
              <a:rPr lang="en-US" sz="1700" dirty="0" err="1">
                <a:latin typeface="+mj-lt"/>
              </a:rPr>
              <a:t>Oei</a:t>
            </a:r>
            <a:r>
              <a:rPr lang="en-US" sz="1700" dirty="0">
                <a:latin typeface="+mj-lt"/>
              </a:rPr>
              <a:t>, Vincent W. J. et al. ‘We Got the Receipts: The Punctum Books Financial and Activity Report 2016–2019’, </a:t>
            </a:r>
            <a:r>
              <a:rPr lang="en-US" sz="1700" i="1" dirty="0">
                <a:latin typeface="+mj-lt"/>
              </a:rPr>
              <a:t>Punctum Books</a:t>
            </a:r>
            <a:r>
              <a:rPr lang="en-US" sz="1700" dirty="0">
                <a:latin typeface="+mj-lt"/>
              </a:rPr>
              <a:t>, 7 July 2020, </a:t>
            </a:r>
            <a:r>
              <a:rPr lang="en-US" sz="1700" dirty="0">
                <a:latin typeface="+mj-lt"/>
                <a:hlinkClick r:id="rId7"/>
              </a:rPr>
              <a:t>https://punctumbooks.pubpub.org/pub/punctum-books-financial-activity-report-2016-2019/release/5</a:t>
            </a:r>
            <a:r>
              <a:rPr lang="en-US" sz="1700" dirty="0">
                <a:latin typeface="+mj-lt"/>
              </a:rPr>
              <a:t>.</a:t>
            </a:r>
          </a:p>
          <a:p>
            <a:pPr fontAlgn="base">
              <a:lnSpc>
                <a:spcPct val="100000"/>
              </a:lnSpc>
            </a:pPr>
            <a:endParaRPr lang="en-US" sz="1400" dirty="0"/>
          </a:p>
        </p:txBody>
      </p:sp>
    </p:spTree>
    <p:extLst>
      <p:ext uri="{BB962C8B-B14F-4D97-AF65-F5344CB8AC3E}">
        <p14:creationId xmlns:p14="http://schemas.microsoft.com/office/powerpoint/2010/main" val="539558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792" y="1161288"/>
            <a:ext cx="3602736" cy="4526280"/>
          </a:xfrm>
        </p:spPr>
        <p:txBody>
          <a:bodyPr vert="horz" lIns="91440" tIns="45720" rIns="91440" bIns="45720" rtlCol="0" anchor="ctr">
            <a:normAutofit/>
          </a:bodyPr>
          <a:lstStyle/>
          <a:p>
            <a:r>
              <a:rPr lang="en-US" sz="4000"/>
              <a:t>Scaling Small</a:t>
            </a:r>
          </a:p>
        </p:txBody>
      </p:sp>
      <p:sp>
        <p:nvSpPr>
          <p:cNvPr id="3" name="Content Placeholder 2"/>
          <p:cNvSpPr>
            <a:spLocks noGrp="1"/>
          </p:cNvSpPr>
          <p:nvPr>
            <p:ph idx="4294967295"/>
          </p:nvPr>
        </p:nvSpPr>
        <p:spPr>
          <a:xfrm>
            <a:off x="5434149" y="787352"/>
            <a:ext cx="6483531" cy="6070648"/>
          </a:xfrm>
        </p:spPr>
        <p:txBody>
          <a:bodyPr vert="horz" lIns="91440" tIns="45720" rIns="91440" bIns="45720" rtlCol="0" anchor="ctr">
            <a:normAutofit/>
          </a:bodyPr>
          <a:lstStyle/>
          <a:p>
            <a:pPr>
              <a:lnSpc>
                <a:spcPct val="100000"/>
              </a:lnSpc>
            </a:pPr>
            <a:r>
              <a:rPr lang="en-US" sz="2400" dirty="0"/>
              <a:t>Working to capacity: 50 books (punctum), 30 (LSP/OBP), 5 (OHP/Mattering) a year</a:t>
            </a:r>
          </a:p>
          <a:p>
            <a:pPr>
              <a:lnSpc>
                <a:spcPct val="100000"/>
              </a:lnSpc>
            </a:pPr>
            <a:r>
              <a:rPr lang="en-US" sz="2400" dirty="0"/>
              <a:t>Scaling through horizontal and vertical collaborations</a:t>
            </a:r>
          </a:p>
          <a:p>
            <a:pPr>
              <a:lnSpc>
                <a:spcPct val="100000"/>
              </a:lnSpc>
            </a:pPr>
            <a:r>
              <a:rPr lang="en-US" sz="2400" dirty="0"/>
              <a:t>Open source infrastructures: software, platforms, and tools</a:t>
            </a:r>
          </a:p>
          <a:p>
            <a:pPr>
              <a:lnSpc>
                <a:spcPct val="100000"/>
              </a:lnSpc>
            </a:pPr>
            <a:r>
              <a:rPr lang="en-US" sz="2400" dirty="0"/>
              <a:t>Transparency and openness about funding models and costs</a:t>
            </a:r>
          </a:p>
          <a:p>
            <a:pPr>
              <a:lnSpc>
                <a:spcPct val="100000"/>
              </a:lnSpc>
            </a:pPr>
            <a:r>
              <a:rPr lang="en-US" sz="2400" dirty="0"/>
              <a:t>No or low BPCs and fee-waivers</a:t>
            </a:r>
          </a:p>
          <a:p>
            <a:pPr>
              <a:lnSpc>
                <a:spcPct val="100000"/>
              </a:lnSpc>
            </a:pPr>
            <a:r>
              <a:rPr lang="en-US" sz="2400" dirty="0"/>
              <a:t>Resources and skills sharing</a:t>
            </a:r>
          </a:p>
          <a:p>
            <a:pPr>
              <a:lnSpc>
                <a:spcPct val="100000"/>
              </a:lnSpc>
            </a:pPr>
            <a:r>
              <a:rPr lang="en-US" sz="2400" dirty="0"/>
              <a:t>Experimenting with models and formats</a:t>
            </a:r>
          </a:p>
          <a:p>
            <a:pPr>
              <a:lnSpc>
                <a:spcPct val="100000"/>
              </a:lnSpc>
            </a:pPr>
            <a:r>
              <a:rPr lang="en-US" sz="2400" dirty="0"/>
              <a:t>Situatedness</a:t>
            </a:r>
          </a:p>
          <a:p>
            <a:pPr lvl="1">
              <a:lnSpc>
                <a:spcPct val="100000"/>
              </a:lnSpc>
            </a:pPr>
            <a:endParaRPr lang="en-US" sz="2000" dirty="0"/>
          </a:p>
          <a:p>
            <a:pPr>
              <a:lnSpc>
                <a:spcPct val="100000"/>
              </a:lnSpc>
            </a:pPr>
            <a:endParaRPr lang="en-US" sz="2000" dirty="0"/>
          </a:p>
        </p:txBody>
      </p:sp>
    </p:spTree>
    <p:extLst>
      <p:ext uri="{BB962C8B-B14F-4D97-AF65-F5344CB8AC3E}">
        <p14:creationId xmlns:p14="http://schemas.microsoft.com/office/powerpoint/2010/main" val="317822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9">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2B35C7-1779-5744-BC35-9FC682939117}"/>
              </a:ext>
            </a:extLst>
          </p:cNvPr>
          <p:cNvSpPr>
            <a:spLocks noGrp="1"/>
          </p:cNvSpPr>
          <p:nvPr>
            <p:ph type="title"/>
          </p:nvPr>
        </p:nvSpPr>
        <p:spPr>
          <a:xfrm>
            <a:off x="841248" y="685800"/>
            <a:ext cx="10506456" cy="1157005"/>
          </a:xfrm>
        </p:spPr>
        <p:txBody>
          <a:bodyPr anchor="b">
            <a:normAutofit/>
          </a:bodyPr>
          <a:lstStyle/>
          <a:p>
            <a:r>
              <a:rPr lang="en-US" sz="4800"/>
              <a:t>Overview</a:t>
            </a:r>
          </a:p>
        </p:txBody>
      </p:sp>
      <p:sp>
        <p:nvSpPr>
          <p:cNvPr id="27" name="Rectangle 21">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093"/>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3">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958056"/>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991FF965-F898-48ED-A9F3-B1F62FA0BDBA}"/>
              </a:ext>
            </a:extLst>
          </p:cNvPr>
          <p:cNvGraphicFramePr>
            <a:graphicFrameLocks noGrp="1"/>
          </p:cNvGraphicFramePr>
          <p:nvPr>
            <p:ph idx="1"/>
            <p:extLst>
              <p:ext uri="{D42A27DB-BD31-4B8C-83A1-F6EECF244321}">
                <p14:modId xmlns:p14="http://schemas.microsoft.com/office/powerpoint/2010/main" val="3180199516"/>
              </p:ext>
            </p:extLst>
          </p:nvPr>
        </p:nvGraphicFramePr>
        <p:xfrm>
          <a:off x="838200" y="2295252"/>
          <a:ext cx="10506456" cy="3876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8514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F4695976-3DB2-834D-9577-27A1ABC2CA1F}"/>
              </a:ext>
            </a:extLst>
          </p:cNvPr>
          <p:cNvPicPr>
            <a:picLocks noChangeAspect="1"/>
          </p:cNvPicPr>
          <p:nvPr/>
        </p:nvPicPr>
        <p:blipFill>
          <a:blip r:embed="rId3"/>
          <a:stretch>
            <a:fillRect/>
          </a:stretch>
        </p:blipFill>
        <p:spPr>
          <a:xfrm>
            <a:off x="5471161" y="1354373"/>
            <a:ext cx="6494144" cy="4010107"/>
          </a:xfrm>
          <a:prstGeom prst="rect">
            <a:avLst/>
          </a:prstGeom>
        </p:spPr>
      </p:pic>
      <p:sp>
        <p:nvSpPr>
          <p:cNvPr id="15" name="Title 14">
            <a:extLst>
              <a:ext uri="{FF2B5EF4-FFF2-40B4-BE49-F238E27FC236}">
                <a16:creationId xmlns:a16="http://schemas.microsoft.com/office/drawing/2014/main" id="{E4D67B8D-831D-9F4D-8FE4-931653B7C73E}"/>
              </a:ext>
            </a:extLst>
          </p:cNvPr>
          <p:cNvSpPr>
            <a:spLocks noGrp="1"/>
          </p:cNvSpPr>
          <p:nvPr>
            <p:ph type="title"/>
          </p:nvPr>
        </p:nvSpPr>
        <p:spPr>
          <a:xfrm>
            <a:off x="-673608" y="866369"/>
            <a:ext cx="10777728" cy="3358896"/>
          </a:xfrm>
        </p:spPr>
        <p:txBody>
          <a:bodyPr/>
          <a:lstStyle/>
          <a:p>
            <a:endParaRPr lang="en-US" dirty="0"/>
          </a:p>
        </p:txBody>
      </p:sp>
      <p:pic>
        <p:nvPicPr>
          <p:cNvPr id="17" name="Picture 16" descr="Graphical user interface, application, table&#10;&#10;Description automatically generated">
            <a:extLst>
              <a:ext uri="{FF2B5EF4-FFF2-40B4-BE49-F238E27FC236}">
                <a16:creationId xmlns:a16="http://schemas.microsoft.com/office/drawing/2014/main" id="{B1848DFB-0FE4-144E-B129-C208E6AEA3CF}"/>
              </a:ext>
            </a:extLst>
          </p:cNvPr>
          <p:cNvPicPr>
            <a:picLocks noChangeAspect="1"/>
          </p:cNvPicPr>
          <p:nvPr/>
        </p:nvPicPr>
        <p:blipFill>
          <a:blip r:embed="rId4"/>
          <a:stretch>
            <a:fillRect/>
          </a:stretch>
        </p:blipFill>
        <p:spPr>
          <a:xfrm>
            <a:off x="350521" y="367924"/>
            <a:ext cx="5120640" cy="6122152"/>
          </a:xfrm>
          <a:prstGeom prst="rect">
            <a:avLst/>
          </a:prstGeom>
        </p:spPr>
      </p:pic>
    </p:spTree>
    <p:extLst>
      <p:ext uri="{BB962C8B-B14F-4D97-AF65-F5344CB8AC3E}">
        <p14:creationId xmlns:p14="http://schemas.microsoft.com/office/powerpoint/2010/main" val="2056093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792" y="1161288"/>
            <a:ext cx="3602736" cy="4526280"/>
          </a:xfrm>
        </p:spPr>
        <p:txBody>
          <a:bodyPr vert="horz" lIns="91440" tIns="45720" rIns="91440" bIns="45720" rtlCol="0" anchor="ctr">
            <a:normAutofit/>
          </a:bodyPr>
          <a:lstStyle/>
          <a:p>
            <a:r>
              <a:rPr lang="en-US" sz="4000"/>
              <a:t>Scaling Small</a:t>
            </a:r>
          </a:p>
        </p:txBody>
      </p:sp>
      <p:sp>
        <p:nvSpPr>
          <p:cNvPr id="3" name="Content Placeholder 2"/>
          <p:cNvSpPr>
            <a:spLocks noGrp="1"/>
          </p:cNvSpPr>
          <p:nvPr>
            <p:ph idx="4294967295"/>
          </p:nvPr>
        </p:nvSpPr>
        <p:spPr>
          <a:xfrm>
            <a:off x="5434149" y="787352"/>
            <a:ext cx="6483531" cy="6070648"/>
          </a:xfrm>
        </p:spPr>
        <p:txBody>
          <a:bodyPr vert="horz" lIns="91440" tIns="45720" rIns="91440" bIns="45720" rtlCol="0" anchor="ctr">
            <a:normAutofit/>
          </a:bodyPr>
          <a:lstStyle/>
          <a:p>
            <a:pPr>
              <a:lnSpc>
                <a:spcPct val="100000"/>
              </a:lnSpc>
            </a:pPr>
            <a:r>
              <a:rPr lang="en-US" sz="2400" dirty="0"/>
              <a:t>Working to capacity: 50 books (punctum), 30 (LSP/OBP), 5 (OHP/Mattering) a year</a:t>
            </a:r>
          </a:p>
          <a:p>
            <a:pPr>
              <a:lnSpc>
                <a:spcPct val="100000"/>
              </a:lnSpc>
            </a:pPr>
            <a:r>
              <a:rPr lang="en-US" sz="2400" dirty="0"/>
              <a:t>Scaling through horizontal and vertical collaborations</a:t>
            </a:r>
          </a:p>
          <a:p>
            <a:pPr>
              <a:lnSpc>
                <a:spcPct val="100000"/>
              </a:lnSpc>
            </a:pPr>
            <a:r>
              <a:rPr lang="en-US" sz="2400" dirty="0"/>
              <a:t>Open source infrastructures: software, platforms, and tools</a:t>
            </a:r>
          </a:p>
          <a:p>
            <a:pPr>
              <a:lnSpc>
                <a:spcPct val="100000"/>
              </a:lnSpc>
            </a:pPr>
            <a:r>
              <a:rPr lang="en-US" sz="2400" dirty="0"/>
              <a:t>Transparency and openness about funding models and costs</a:t>
            </a:r>
          </a:p>
          <a:p>
            <a:pPr>
              <a:lnSpc>
                <a:spcPct val="100000"/>
              </a:lnSpc>
            </a:pPr>
            <a:r>
              <a:rPr lang="en-US" sz="2400" dirty="0"/>
              <a:t>No or low BPCs and fee-waivers</a:t>
            </a:r>
          </a:p>
          <a:p>
            <a:pPr>
              <a:lnSpc>
                <a:spcPct val="100000"/>
              </a:lnSpc>
            </a:pPr>
            <a:r>
              <a:rPr lang="en-US" sz="2400" dirty="0"/>
              <a:t>Resources and skills sharing</a:t>
            </a:r>
          </a:p>
          <a:p>
            <a:pPr>
              <a:lnSpc>
                <a:spcPct val="100000"/>
              </a:lnSpc>
            </a:pPr>
            <a:r>
              <a:rPr lang="en-US" sz="2400" dirty="0"/>
              <a:t>Experimenting with models and formats</a:t>
            </a:r>
          </a:p>
          <a:p>
            <a:pPr>
              <a:lnSpc>
                <a:spcPct val="100000"/>
              </a:lnSpc>
            </a:pPr>
            <a:r>
              <a:rPr lang="en-US" sz="2400" dirty="0"/>
              <a:t>Situatedness</a:t>
            </a:r>
          </a:p>
          <a:p>
            <a:pPr lvl="1">
              <a:lnSpc>
                <a:spcPct val="100000"/>
              </a:lnSpc>
            </a:pPr>
            <a:endParaRPr lang="en-US" sz="2000" dirty="0"/>
          </a:p>
          <a:p>
            <a:pPr>
              <a:lnSpc>
                <a:spcPct val="100000"/>
              </a:lnSpc>
            </a:pPr>
            <a:endParaRPr lang="en-US" sz="2000" dirty="0"/>
          </a:p>
        </p:txBody>
      </p:sp>
    </p:spTree>
    <p:extLst>
      <p:ext uri="{BB962C8B-B14F-4D97-AF65-F5344CB8AC3E}">
        <p14:creationId xmlns:p14="http://schemas.microsoft.com/office/powerpoint/2010/main" val="2741671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chemeClr val="tx2">
                <a:lumMod val="10000"/>
                <a:lumOff val="90000"/>
              </a:schemeClr>
            </a:solidFill>
          </a:ln>
          <a:effectLst>
            <a:outerShdw blurRad="63500" sx="102000" sy="102000" algn="ctr" rotWithShape="0">
              <a:schemeClr val="bg1">
                <a:lumMod val="8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9C45F024-2468-4D8A-9E11-BB2B1E0A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A17A7D8-2ECB-6044-A12B-6BDD35D1F3CC}"/>
              </a:ext>
            </a:extLst>
          </p:cNvPr>
          <p:cNvSpPr>
            <a:spLocks noGrp="1"/>
          </p:cNvSpPr>
          <p:nvPr>
            <p:ph type="title"/>
          </p:nvPr>
        </p:nvSpPr>
        <p:spPr>
          <a:xfrm>
            <a:off x="1524003" y="1999615"/>
            <a:ext cx="9144000" cy="2764028"/>
          </a:xfrm>
        </p:spPr>
        <p:txBody>
          <a:bodyPr vert="horz" lIns="91440" tIns="45720" rIns="91440" bIns="45720" rtlCol="0" anchor="ctr">
            <a:noAutofit/>
          </a:bodyPr>
          <a:lstStyle/>
          <a:p>
            <a:pPr algn="ctr"/>
            <a:r>
              <a:rPr lang="en-US" sz="2700" dirty="0"/>
              <a:t>“Developing in terms of collaboration and reiteration - rather than growth and expansion - can help prevent the reproduction of this state of affairs not simply by enabling us to place more emphasis on privileging non-standard contributions from others, understood geographically (i.e. in terms of the global South and East), but also in terms of BAME, LGBTQIPA, working class and other nonconforming identities.”</a:t>
            </a:r>
            <a:br>
              <a:rPr lang="en-US" sz="3000" dirty="0"/>
            </a:br>
            <a:br>
              <a:rPr lang="en-US" sz="3000" dirty="0"/>
            </a:br>
            <a:r>
              <a:rPr lang="en-US" sz="2000" dirty="0"/>
              <a:t>Gary Hall, ‘The Left Can’t Meme?’, </a:t>
            </a:r>
            <a:r>
              <a:rPr lang="en-US" sz="2000" i="1" dirty="0"/>
              <a:t>Media Gifts</a:t>
            </a:r>
            <a:r>
              <a:rPr lang="en-US" sz="2000" dirty="0"/>
              <a:t> (blog), 18 February 2019, </a:t>
            </a:r>
            <a:r>
              <a:rPr lang="en-US" sz="2000" dirty="0">
                <a:hlinkClick r:id="rId3"/>
              </a:rPr>
              <a:t>http://garyhall.squarespace.com/journal/2019/2/18/the-left-cant-meme.html</a:t>
            </a:r>
            <a:endParaRPr lang="en-US" sz="2000" dirty="0"/>
          </a:p>
        </p:txBody>
      </p:sp>
      <p:sp>
        <p:nvSpPr>
          <p:cNvPr id="19" name="Rectangle 1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23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a:extLst>
              <a:ext uri="{FF2B5EF4-FFF2-40B4-BE49-F238E27FC236}">
                <a16:creationId xmlns:a16="http://schemas.microsoft.com/office/drawing/2014/main" id="{33B0254B-A7BA-F247-BC14-4A498C2262F5}"/>
              </a:ext>
            </a:extLst>
          </p:cNvPr>
          <p:cNvSpPr>
            <a:spLocks noGrp="1"/>
          </p:cNvSpPr>
          <p:nvPr>
            <p:ph type="title"/>
          </p:nvPr>
        </p:nvSpPr>
        <p:spPr/>
        <p:txBody>
          <a:bodyPr/>
          <a:lstStyle/>
          <a:p>
            <a:endParaRPr lang="en-US" dirty="0"/>
          </a:p>
        </p:txBody>
      </p:sp>
      <p:sp>
        <p:nvSpPr>
          <p:cNvPr id="4" name="Content Placeholder 2"/>
          <p:cNvSpPr>
            <a:spLocks noGrp="1"/>
          </p:cNvSpPr>
          <p:nvPr>
            <p:ph idx="1"/>
          </p:nvPr>
        </p:nvSpPr>
        <p:spPr bwMode="auto">
          <a:xfrm>
            <a:off x="1115568" y="2264664"/>
            <a:ext cx="10168128" cy="3694176"/>
          </a:xfrm>
        </p:spPr>
        <p:txBody>
          <a:bodyPr>
            <a:normAutofit lnSpcReduction="10000"/>
          </a:bodyPr>
          <a:lstStyle/>
          <a:p>
            <a:pPr>
              <a:defRPr/>
            </a:pPr>
            <a:r>
              <a:rPr lang="en-GB" dirty="0"/>
              <a:t>Website: </a:t>
            </a:r>
            <a:r>
              <a:rPr lang="en-GB" u="sng" dirty="0">
                <a:hlinkClick r:id="rId2" tooltip="https://www.copim.ac.uk/"/>
              </a:rPr>
              <a:t>https://www.copim.ac.uk/</a:t>
            </a:r>
            <a:r>
              <a:rPr lang="en-GB" dirty="0"/>
              <a:t> </a:t>
            </a:r>
            <a:br>
              <a:rPr lang="en-GB" dirty="0"/>
            </a:br>
            <a:endParaRPr lang="en-GB" dirty="0"/>
          </a:p>
          <a:p>
            <a:pPr>
              <a:defRPr/>
            </a:pPr>
            <a:r>
              <a:rPr lang="en-GB" dirty="0"/>
              <a:t>Open documentation site: </a:t>
            </a:r>
            <a:r>
              <a:rPr lang="en-GB" u="sng" dirty="0">
                <a:hlinkClick r:id="rId3" tooltip="https://copim.pubpub.org/"/>
              </a:rPr>
              <a:t>https://copim.pubpub.org/</a:t>
            </a:r>
            <a:r>
              <a:rPr lang="en-GB" dirty="0"/>
              <a:t> </a:t>
            </a:r>
          </a:p>
          <a:p>
            <a:pPr>
              <a:defRPr/>
            </a:pPr>
            <a:endParaRPr lang="en-GB" dirty="0"/>
          </a:p>
          <a:p>
            <a:pPr>
              <a:defRPr/>
            </a:pPr>
            <a:r>
              <a:rPr lang="en-GB" dirty="0"/>
              <a:t>Twitter: </a:t>
            </a:r>
            <a:r>
              <a:rPr lang="en-GB" u="sng" dirty="0">
                <a:hlinkClick r:id="rId4" tooltip="https://www.twitter.com/COPIMproject"/>
              </a:rPr>
              <a:t>@COPIMproject</a:t>
            </a:r>
            <a:br>
              <a:rPr lang="en-GB" dirty="0">
                <a:solidFill>
                  <a:schemeClr val="accent2"/>
                </a:solidFill>
              </a:rPr>
            </a:br>
            <a:endParaRPr lang="en-GB" dirty="0">
              <a:solidFill>
                <a:schemeClr val="accent2"/>
              </a:solidFill>
            </a:endParaRPr>
          </a:p>
          <a:p>
            <a:pPr>
              <a:defRPr/>
            </a:pPr>
            <a:r>
              <a:rPr lang="en-GB" dirty="0"/>
              <a:t>Email: </a:t>
            </a:r>
            <a:r>
              <a:rPr lang="en-GB" u="sng" dirty="0">
                <a:hlinkClick r:id="rId5" tooltip="mailto:info@copim.ac.uk"/>
              </a:rPr>
              <a:t>info@copim.ac.uk</a:t>
            </a:r>
            <a:r>
              <a:rPr lang="en-GB" dirty="0"/>
              <a:t>  </a:t>
            </a:r>
          </a:p>
        </p:txBody>
      </p:sp>
      <p:pic>
        <p:nvPicPr>
          <p:cNvPr id="8" name="Picture 7">
            <a:extLst>
              <a:ext uri="{FF2B5EF4-FFF2-40B4-BE49-F238E27FC236}">
                <a16:creationId xmlns:a16="http://schemas.microsoft.com/office/drawing/2014/main" id="{5D546D91-5C0D-F247-9C35-5AEA556BCF70}"/>
              </a:ext>
            </a:extLst>
          </p:cNvPr>
          <p:cNvPicPr>
            <a:picLocks noChangeAspect="1"/>
          </p:cNvPicPr>
          <p:nvPr/>
        </p:nvPicPr>
        <p:blipFill>
          <a:blip r:embed="rId6"/>
          <a:stretch/>
        </p:blipFill>
        <p:spPr bwMode="auto">
          <a:xfrm>
            <a:off x="1115568" y="581693"/>
            <a:ext cx="2491132" cy="1146523"/>
          </a:xfrm>
          <a:prstGeom prst="rect">
            <a:avLst/>
          </a:prstGeom>
        </p:spPr>
      </p:pic>
    </p:spTree>
    <p:extLst>
      <p:ext uri="{BB962C8B-B14F-4D97-AF65-F5344CB8AC3E}">
        <p14:creationId xmlns:p14="http://schemas.microsoft.com/office/powerpoint/2010/main" val="276803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23FE733-F95B-4DF6-AFC5-BEEB3577C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6852464"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FD7638-7FC1-F04E-BF44-6F140251F068}"/>
              </a:ext>
            </a:extLst>
          </p:cNvPr>
          <p:cNvSpPr>
            <a:spLocks noGrp="1"/>
          </p:cNvSpPr>
          <p:nvPr>
            <p:ph type="title"/>
          </p:nvPr>
        </p:nvSpPr>
        <p:spPr>
          <a:xfrm>
            <a:off x="838195" y="978408"/>
            <a:ext cx="6251349" cy="1106424"/>
          </a:xfrm>
        </p:spPr>
        <p:txBody>
          <a:bodyPr>
            <a:normAutofit fontScale="90000"/>
          </a:bodyPr>
          <a:lstStyle/>
          <a:p>
            <a:r>
              <a:rPr lang="en-US" sz="2800" b="1" dirty="0">
                <a:latin typeface="Avenir Book" panose="02000503020000020003" pitchFamily="2" charset="0"/>
              </a:rPr>
              <a:t>COPIM (Community-led Open Publication Infrastructures for Monographs)</a:t>
            </a:r>
          </a:p>
        </p:txBody>
      </p:sp>
      <p:sp>
        <p:nvSpPr>
          <p:cNvPr id="16" name="Rectangle 15">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4" y="2121408"/>
            <a:ext cx="582472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625FE0E-8B2D-F149-98FE-D8BC25769020}"/>
              </a:ext>
            </a:extLst>
          </p:cNvPr>
          <p:cNvSpPr>
            <a:spLocks noGrp="1"/>
          </p:cNvSpPr>
          <p:nvPr>
            <p:ph idx="1"/>
          </p:nvPr>
        </p:nvSpPr>
        <p:spPr>
          <a:xfrm>
            <a:off x="582065" y="2506389"/>
            <a:ext cx="6507480" cy="5495925"/>
          </a:xfrm>
        </p:spPr>
        <p:txBody>
          <a:bodyPr>
            <a:normAutofit/>
          </a:bodyPr>
          <a:lstStyle/>
          <a:p>
            <a:pPr marL="457560" indent="-457200">
              <a:spcBef>
                <a:spcPts val="1199"/>
              </a:spcBef>
              <a:buClr>
                <a:srgbClr val="F0A22E"/>
              </a:buClr>
            </a:pPr>
            <a:r>
              <a:rPr lang="en-US" sz="2100" spc="-1" dirty="0">
                <a:ea typeface="Corbel"/>
              </a:rPr>
              <a:t>3 years: November 1</a:t>
            </a:r>
            <a:r>
              <a:rPr lang="en-US" sz="2100" spc="-1" baseline="30000" dirty="0">
                <a:ea typeface="Corbel"/>
              </a:rPr>
              <a:t>st</a:t>
            </a:r>
            <a:r>
              <a:rPr lang="en-US" sz="2100" spc="-1" dirty="0">
                <a:ea typeface="Corbel"/>
              </a:rPr>
              <a:t> 2019 – 31 October 2022</a:t>
            </a:r>
            <a:endParaRPr lang="en-US" sz="2100" spc="-1" dirty="0"/>
          </a:p>
          <a:p>
            <a:pPr marL="457560" indent="-457200">
              <a:spcBef>
                <a:spcPts val="1199"/>
              </a:spcBef>
              <a:buClr>
                <a:srgbClr val="F0A22E"/>
              </a:buClr>
            </a:pPr>
            <a:r>
              <a:rPr lang="en-US" sz="2100" spc="-1" dirty="0">
                <a:ea typeface="DejaVu Sans"/>
              </a:rPr>
              <a:t>Funded by Research England, Arcadia, and by contributions from consortium partners</a:t>
            </a:r>
            <a:endParaRPr lang="en-US" sz="2100" spc="-1" dirty="0"/>
          </a:p>
          <a:p>
            <a:pPr marL="457560" indent="-457200">
              <a:spcBef>
                <a:spcPts val="1199"/>
              </a:spcBef>
              <a:buClr>
                <a:srgbClr val="F0A22E"/>
              </a:buClr>
            </a:pPr>
            <a:r>
              <a:rPr lang="en-US" sz="2100" spc="-1" dirty="0">
                <a:ea typeface="Corbel"/>
              </a:rPr>
              <a:t>An international consortium of universities, scholar-led open access presses, libraries, and infrastructure providers</a:t>
            </a:r>
          </a:p>
          <a:p>
            <a:pPr marL="457560" indent="-457200">
              <a:spcBef>
                <a:spcPts val="1199"/>
              </a:spcBef>
              <a:buClr>
                <a:srgbClr val="F0A22E"/>
              </a:buClr>
            </a:pPr>
            <a:r>
              <a:rPr lang="en-US" sz="2100" spc="-1" dirty="0">
                <a:hlinkClick r:id="rId3"/>
              </a:rPr>
              <a:t>https://www.copim.ac.uk/</a:t>
            </a:r>
            <a:r>
              <a:rPr lang="en-US" sz="2100" spc="-1" dirty="0"/>
              <a:t> and </a:t>
            </a:r>
            <a:r>
              <a:rPr lang="en-US" sz="2100" spc="-1" dirty="0">
                <a:hlinkClick r:id="rId4"/>
              </a:rPr>
              <a:t>https://copim.pubpub.org/</a:t>
            </a:r>
            <a:endParaRPr lang="en-US" sz="2100" spc="-1" dirty="0"/>
          </a:p>
          <a:p>
            <a:pPr marL="457560" indent="-457200">
              <a:spcBef>
                <a:spcPts val="1199"/>
              </a:spcBef>
              <a:buClr>
                <a:srgbClr val="F0A22E"/>
              </a:buClr>
            </a:pPr>
            <a:endParaRPr lang="en-US" sz="2300" spc="-1" dirty="0"/>
          </a:p>
          <a:p>
            <a:endParaRPr lang="en-US" sz="2000" dirty="0"/>
          </a:p>
        </p:txBody>
      </p:sp>
      <p:pic>
        <p:nvPicPr>
          <p:cNvPr id="6" name="Content Placeholder 5">
            <a:extLst>
              <a:ext uri="{FF2B5EF4-FFF2-40B4-BE49-F238E27FC236}">
                <a16:creationId xmlns:a16="http://schemas.microsoft.com/office/drawing/2014/main" id="{F479C94D-4929-0B4E-9A33-9AF5FA49A4C0}"/>
              </a:ext>
            </a:extLst>
          </p:cNvPr>
          <p:cNvPicPr>
            <a:picLocks noChangeAspect="1"/>
          </p:cNvPicPr>
          <p:nvPr/>
        </p:nvPicPr>
        <p:blipFill>
          <a:blip r:embed="rId5"/>
          <a:stretch>
            <a:fillRect/>
          </a:stretch>
        </p:blipFill>
        <p:spPr>
          <a:xfrm>
            <a:off x="7680960" y="1403830"/>
            <a:ext cx="4233672" cy="1111338"/>
          </a:xfrm>
          <a:prstGeom prst="rect">
            <a:avLst/>
          </a:prstGeom>
        </p:spPr>
      </p:pic>
      <p:pic>
        <p:nvPicPr>
          <p:cNvPr id="5" name="Picture 4">
            <a:extLst>
              <a:ext uri="{FF2B5EF4-FFF2-40B4-BE49-F238E27FC236}">
                <a16:creationId xmlns:a16="http://schemas.microsoft.com/office/drawing/2014/main" id="{496A43BD-9FA8-9942-9D5B-B363A27395CF}"/>
              </a:ext>
            </a:extLst>
          </p:cNvPr>
          <p:cNvPicPr>
            <a:picLocks noChangeAspect="1"/>
          </p:cNvPicPr>
          <p:nvPr/>
        </p:nvPicPr>
        <p:blipFill>
          <a:blip r:embed="rId6"/>
          <a:stretch>
            <a:fillRect/>
          </a:stretch>
        </p:blipFill>
        <p:spPr>
          <a:xfrm>
            <a:off x="7680960" y="4126817"/>
            <a:ext cx="4230116" cy="1343061"/>
          </a:xfrm>
          <a:prstGeom prst="rect">
            <a:avLst/>
          </a:prstGeom>
        </p:spPr>
      </p:pic>
      <p:sp>
        <p:nvSpPr>
          <p:cNvPr id="7" name="TextBox 6">
            <a:extLst>
              <a:ext uri="{FF2B5EF4-FFF2-40B4-BE49-F238E27FC236}">
                <a16:creationId xmlns:a16="http://schemas.microsoft.com/office/drawing/2014/main" id="{74D58152-D1F0-EC41-A61A-66F4849CE132}"/>
              </a:ext>
            </a:extLst>
          </p:cNvPr>
          <p:cNvSpPr txBox="1"/>
          <p:nvPr/>
        </p:nvSpPr>
        <p:spPr>
          <a:xfrm>
            <a:off x="2971800" y="88582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22493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9EAFA-01D7-C14E-B65C-35429231EF46}"/>
              </a:ext>
            </a:extLst>
          </p:cNvPr>
          <p:cNvSpPr>
            <a:spLocks noGrp="1"/>
          </p:cNvSpPr>
          <p:nvPr>
            <p:ph type="title"/>
          </p:nvPr>
        </p:nvSpPr>
        <p:spPr/>
        <p:txBody>
          <a:bodyPr/>
          <a:lstStyle/>
          <a:p>
            <a:endParaRPr lang="en-US"/>
          </a:p>
        </p:txBody>
      </p:sp>
      <p:sp>
        <p:nvSpPr>
          <p:cNvPr id="4" name="AutoShape 2">
            <a:extLst>
              <a:ext uri="{FF2B5EF4-FFF2-40B4-BE49-F238E27FC236}">
                <a16:creationId xmlns:a16="http://schemas.microsoft.com/office/drawing/2014/main" id="{BABF5350-C1F4-FF42-8D63-1FBA1E83FD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Content Placeholder 6" descr="Logo, company name&#10;&#10;Description automatically generated">
            <a:extLst>
              <a:ext uri="{FF2B5EF4-FFF2-40B4-BE49-F238E27FC236}">
                <a16:creationId xmlns:a16="http://schemas.microsoft.com/office/drawing/2014/main" id="{1C56AF10-5076-2C4E-B309-D1FC6BA7A31D}"/>
              </a:ext>
            </a:extLst>
          </p:cNvPr>
          <p:cNvPicPr>
            <a:picLocks noGrp="1" noChangeAspect="1"/>
          </p:cNvPicPr>
          <p:nvPr>
            <p:ph idx="1"/>
          </p:nvPr>
        </p:nvPicPr>
        <p:blipFill>
          <a:blip r:embed="rId2"/>
          <a:stretch>
            <a:fillRect/>
          </a:stretch>
        </p:blipFill>
        <p:spPr bwMode="auto">
          <a:xfrm>
            <a:off x="-21100" y="0"/>
            <a:ext cx="123455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018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8"/>
          <p:cNvPicPr>
            <a:picLocks noChangeAspect="1"/>
          </p:cNvPicPr>
          <p:nvPr/>
        </p:nvPicPr>
        <p:blipFill>
          <a:blip r:embed="rId3"/>
          <a:stretch/>
        </p:blipFill>
        <p:spPr bwMode="auto">
          <a:xfrm>
            <a:off x="440190" y="2204644"/>
            <a:ext cx="11492729" cy="3504026"/>
          </a:xfrm>
          <a:prstGeom prst="rect">
            <a:avLst/>
          </a:prstGeom>
        </p:spPr>
      </p:pic>
      <p:pic>
        <p:nvPicPr>
          <p:cNvPr id="3" name="Picture 1">
            <a:extLst>
              <a:ext uri="{FF2B5EF4-FFF2-40B4-BE49-F238E27FC236}">
                <a16:creationId xmlns:a16="http://schemas.microsoft.com/office/drawing/2014/main" id="{90A02DE9-631F-2947-BA68-63F5F21ADA67}"/>
              </a:ext>
            </a:extLst>
          </p:cNvPr>
          <p:cNvPicPr>
            <a:picLocks noChangeAspect="1"/>
          </p:cNvPicPr>
          <p:nvPr/>
        </p:nvPicPr>
        <p:blipFill>
          <a:blip r:embed="rId4"/>
          <a:stretch/>
        </p:blipFill>
        <p:spPr bwMode="auto">
          <a:xfrm>
            <a:off x="10017433" y="267743"/>
            <a:ext cx="1915486" cy="881587"/>
          </a:xfrm>
          <a:prstGeom prst="rect">
            <a:avLst/>
          </a:prstGeom>
        </p:spPr>
      </p:pic>
    </p:spTree>
    <p:extLst>
      <p:ext uri="{BB962C8B-B14F-4D97-AF65-F5344CB8AC3E}">
        <p14:creationId xmlns:p14="http://schemas.microsoft.com/office/powerpoint/2010/main" val="1366730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ounded Rectangle 1"/>
          <p:cNvSpPr/>
          <p:nvPr/>
        </p:nvSpPr>
        <p:spPr bwMode="auto">
          <a:xfrm>
            <a:off x="3223286" y="518238"/>
            <a:ext cx="2647949" cy="2647949"/>
          </a:xfrm>
          <a:prstGeom prst="roundRect">
            <a:avLst>
              <a:gd name="adj" fmla="val 16667"/>
            </a:avLst>
          </a:prstGeom>
          <a:solidFill>
            <a:schemeClr val="accent1"/>
          </a:solidFill>
          <a:ln w="25400" cap="flat" cmpd="sng" algn="ctr">
            <a:noFill/>
            <a:prstDash val="solid"/>
          </a:ln>
        </p:spPr>
        <p:txBody>
          <a:bodyPr anchor="ctr"/>
          <a:lstStyle/>
          <a:p>
            <a:pPr marL="0" marR="0" lvl="0" indent="0" algn="ctr" defTabSz="914400">
              <a:lnSpc>
                <a:spcPct val="100000"/>
              </a:lnSpc>
              <a:spcBef>
                <a:spcPts val="0"/>
              </a:spcBef>
              <a:spcAft>
                <a:spcPts val="0"/>
              </a:spcAft>
              <a:buClrTx/>
              <a:buSzTx/>
              <a:buFontTx/>
              <a:buNone/>
              <a:defRPr/>
            </a:pPr>
            <a:r>
              <a:rPr lang="en-GB" sz="2800" b="0" i="0" u="none" strike="noStrike" cap="none" spc="0" dirty="0">
                <a:ln>
                  <a:noFill/>
                </a:ln>
                <a:solidFill>
                  <a:srgbClr val="FFFFFF"/>
                </a:solidFill>
                <a:latin typeface="Garamond"/>
                <a:ea typeface="+mn-ea"/>
                <a:cs typeface="Arial"/>
              </a:rPr>
              <a:t> Revenue Infrastructures &amp; Management Platform</a:t>
            </a:r>
            <a:endParaRPr dirty="0"/>
          </a:p>
        </p:txBody>
      </p:sp>
      <p:sp>
        <p:nvSpPr>
          <p:cNvPr id="5" name="Rounded Rectangle 4"/>
          <p:cNvSpPr/>
          <p:nvPr/>
        </p:nvSpPr>
        <p:spPr bwMode="auto">
          <a:xfrm>
            <a:off x="6195087" y="518238"/>
            <a:ext cx="2647949" cy="2647949"/>
          </a:xfrm>
          <a:prstGeom prst="roundRect">
            <a:avLst>
              <a:gd name="adj" fmla="val 16667"/>
            </a:avLst>
          </a:prstGeom>
          <a:solidFill>
            <a:schemeClr val="accent1"/>
          </a:solidFill>
          <a:ln w="25400" cap="flat" cmpd="sng" algn="ctr">
            <a:noFill/>
            <a:prstDash val="solid"/>
          </a:ln>
        </p:spPr>
        <p:txBody>
          <a:bodyPr anchor="ctr"/>
          <a:lstStyle/>
          <a:p>
            <a:pPr marL="0" marR="0" lvl="0" indent="0" algn="ctr" defTabSz="914400">
              <a:lnSpc>
                <a:spcPct val="100000"/>
              </a:lnSpc>
              <a:spcBef>
                <a:spcPts val="0"/>
              </a:spcBef>
              <a:spcAft>
                <a:spcPts val="0"/>
              </a:spcAft>
              <a:buClrTx/>
              <a:buSzTx/>
              <a:buFontTx/>
              <a:buNone/>
              <a:defRPr/>
            </a:pPr>
            <a:r>
              <a:rPr lang="en-GB" sz="2600" b="0" i="0" u="none" strike="noStrike" cap="none" spc="0">
                <a:ln>
                  <a:noFill/>
                </a:ln>
                <a:solidFill>
                  <a:srgbClr val="FFFFFF"/>
                </a:solidFill>
                <a:latin typeface="Garamond"/>
                <a:ea typeface="+mn-ea"/>
                <a:cs typeface="Arial"/>
              </a:rPr>
              <a:t>Knowledge Exchange &amp; Piloting Alternative Business Models</a:t>
            </a:r>
            <a:endParaRPr/>
          </a:p>
        </p:txBody>
      </p:sp>
      <p:sp>
        <p:nvSpPr>
          <p:cNvPr id="6" name="Rounded Rectangle 5"/>
          <p:cNvSpPr/>
          <p:nvPr/>
        </p:nvSpPr>
        <p:spPr bwMode="auto">
          <a:xfrm>
            <a:off x="9170062" y="518238"/>
            <a:ext cx="2647949" cy="2647949"/>
          </a:xfrm>
          <a:prstGeom prst="roundRect">
            <a:avLst>
              <a:gd name="adj" fmla="val 16667"/>
            </a:avLst>
          </a:prstGeom>
          <a:solidFill>
            <a:schemeClr val="accent1"/>
          </a:solidFill>
          <a:ln w="25400" cap="flat" cmpd="sng" algn="ctr">
            <a:noFill/>
            <a:prstDash val="solid"/>
          </a:ln>
        </p:spPr>
        <p:txBody>
          <a:bodyPr anchor="ctr"/>
          <a:lstStyle/>
          <a:p>
            <a:pPr marL="0" marR="0" lvl="0" indent="0" algn="ctr" defTabSz="914400">
              <a:lnSpc>
                <a:spcPct val="100000"/>
              </a:lnSpc>
              <a:spcBef>
                <a:spcPts val="0"/>
              </a:spcBef>
              <a:spcAft>
                <a:spcPts val="0"/>
              </a:spcAft>
              <a:buClrTx/>
              <a:buSzTx/>
              <a:buFontTx/>
              <a:buNone/>
              <a:defRPr/>
            </a:pPr>
            <a:r>
              <a:rPr lang="en-GB" sz="2800" b="0" i="0" u="none" strike="noStrike" cap="none" spc="0">
                <a:ln>
                  <a:noFill/>
                </a:ln>
                <a:solidFill>
                  <a:srgbClr val="FFFFFF"/>
                </a:solidFill>
                <a:latin typeface="Garamond"/>
                <a:ea typeface="+mn-ea"/>
                <a:cs typeface="Arial"/>
              </a:rPr>
              <a:t>Community Governance</a:t>
            </a:r>
            <a:endParaRPr/>
          </a:p>
        </p:txBody>
      </p:sp>
      <p:sp>
        <p:nvSpPr>
          <p:cNvPr id="7" name="Rounded Rectangle 6"/>
          <p:cNvSpPr/>
          <p:nvPr/>
        </p:nvSpPr>
        <p:spPr bwMode="auto">
          <a:xfrm>
            <a:off x="3237721" y="3391179"/>
            <a:ext cx="2647949" cy="2647949"/>
          </a:xfrm>
          <a:prstGeom prst="roundRect">
            <a:avLst>
              <a:gd name="adj" fmla="val 16667"/>
            </a:avLst>
          </a:prstGeom>
          <a:solidFill>
            <a:schemeClr val="accent1"/>
          </a:solidFill>
          <a:ln w="25400" cap="flat" cmpd="sng" algn="ctr">
            <a:noFill/>
            <a:prstDash val="solid"/>
          </a:ln>
        </p:spPr>
        <p:txBody>
          <a:bodyPr anchor="ctr"/>
          <a:lstStyle/>
          <a:p>
            <a:pPr marL="0" marR="0" lvl="0" indent="0" algn="ctr" defTabSz="914400">
              <a:lnSpc>
                <a:spcPct val="100000"/>
              </a:lnSpc>
              <a:spcBef>
                <a:spcPts val="0"/>
              </a:spcBef>
              <a:spcAft>
                <a:spcPts val="0"/>
              </a:spcAft>
              <a:buClrTx/>
              <a:buSzTx/>
              <a:buFontTx/>
              <a:buNone/>
              <a:defRPr/>
            </a:pPr>
            <a:r>
              <a:rPr lang="en-GB" sz="2800" b="0" i="0" u="none" strike="noStrike" cap="none" spc="0">
                <a:ln>
                  <a:noFill/>
                </a:ln>
                <a:solidFill>
                  <a:srgbClr val="FFFFFF"/>
                </a:solidFill>
                <a:latin typeface="Garamond"/>
                <a:ea typeface="+mn-ea"/>
                <a:cs typeface="Arial"/>
              </a:rPr>
              <a:t>Building an Open Dissemination System</a:t>
            </a:r>
            <a:endParaRPr/>
          </a:p>
        </p:txBody>
      </p:sp>
      <p:sp>
        <p:nvSpPr>
          <p:cNvPr id="8" name="Rounded Rectangle 7"/>
          <p:cNvSpPr/>
          <p:nvPr/>
        </p:nvSpPr>
        <p:spPr bwMode="auto">
          <a:xfrm>
            <a:off x="6195233" y="3391179"/>
            <a:ext cx="2647949" cy="2647949"/>
          </a:xfrm>
          <a:prstGeom prst="roundRect">
            <a:avLst>
              <a:gd name="adj" fmla="val 16667"/>
            </a:avLst>
          </a:prstGeom>
          <a:solidFill>
            <a:schemeClr val="accent1"/>
          </a:solidFill>
          <a:ln w="25400" cap="flat" cmpd="sng" algn="ctr">
            <a:noFill/>
            <a:prstDash val="solid"/>
          </a:ln>
        </p:spPr>
        <p:txBody>
          <a:bodyPr anchor="ctr"/>
          <a:lstStyle/>
          <a:p>
            <a:pPr marL="0" marR="0" lvl="0" indent="0" algn="ctr" defTabSz="914400">
              <a:lnSpc>
                <a:spcPct val="100000"/>
              </a:lnSpc>
              <a:spcBef>
                <a:spcPts val="0"/>
              </a:spcBef>
              <a:spcAft>
                <a:spcPts val="0"/>
              </a:spcAft>
              <a:buClrTx/>
              <a:buSzTx/>
              <a:buFontTx/>
              <a:buNone/>
              <a:defRPr/>
            </a:pPr>
            <a:r>
              <a:rPr lang="en-GB" sz="2800" b="0" i="0" u="none" strike="noStrike" cap="none" spc="0" dirty="0">
                <a:ln>
                  <a:noFill/>
                </a:ln>
                <a:solidFill>
                  <a:srgbClr val="FFFFFF"/>
                </a:solidFill>
                <a:latin typeface="Garamond"/>
                <a:ea typeface="+mn-ea"/>
                <a:cs typeface="Arial"/>
              </a:rPr>
              <a:t>Experimenta</a:t>
            </a:r>
            <a:r>
              <a:rPr lang="en-GB" sz="2800" dirty="0">
                <a:solidFill>
                  <a:srgbClr val="FFFFFF"/>
                </a:solidFill>
                <a:latin typeface="Garamond"/>
                <a:cs typeface="Arial"/>
              </a:rPr>
              <a:t>l Publishing, </a:t>
            </a:r>
            <a:br>
              <a:rPr lang="en-GB" sz="2800" dirty="0">
                <a:solidFill>
                  <a:srgbClr val="FFFFFF"/>
                </a:solidFill>
                <a:latin typeface="Garamond"/>
                <a:cs typeface="Arial"/>
              </a:rPr>
            </a:br>
            <a:r>
              <a:rPr lang="en-GB" sz="2800" dirty="0">
                <a:solidFill>
                  <a:srgbClr val="FFFFFF"/>
                </a:solidFill>
                <a:latin typeface="Garamond"/>
                <a:cs typeface="Arial"/>
              </a:rPr>
              <a:t>Re-use and Impact</a:t>
            </a:r>
            <a:endParaRPr lang="en-GB" sz="2800" b="0" i="0" u="none" strike="noStrike" cap="none" spc="0" dirty="0">
              <a:ln>
                <a:noFill/>
              </a:ln>
              <a:solidFill>
                <a:srgbClr val="FFFFFF"/>
              </a:solidFill>
              <a:latin typeface="Garamond"/>
              <a:ea typeface="+mn-ea"/>
              <a:cs typeface="Arial"/>
            </a:endParaRPr>
          </a:p>
        </p:txBody>
      </p:sp>
      <p:sp>
        <p:nvSpPr>
          <p:cNvPr id="9" name="Rounded Rectangle 7"/>
          <p:cNvSpPr/>
          <p:nvPr/>
        </p:nvSpPr>
        <p:spPr bwMode="auto">
          <a:xfrm>
            <a:off x="9170062" y="3429000"/>
            <a:ext cx="2647949" cy="2647949"/>
          </a:xfrm>
          <a:prstGeom prst="roundRect">
            <a:avLst>
              <a:gd name="adj" fmla="val 16667"/>
            </a:avLst>
          </a:prstGeom>
          <a:solidFill>
            <a:schemeClr val="accent1"/>
          </a:solidFill>
          <a:ln w="25400" cap="flat" cmpd="sng" algn="ctr">
            <a:noFill/>
            <a:prstDash val="solid"/>
          </a:ln>
        </p:spPr>
        <p:txBody>
          <a:bodyPr anchor="ctr"/>
          <a:lstStyle/>
          <a:p>
            <a:pPr marL="0" marR="0" lvl="0" indent="0" algn="ctr" defTabSz="914400">
              <a:lnSpc>
                <a:spcPct val="100000"/>
              </a:lnSpc>
              <a:spcBef>
                <a:spcPts val="0"/>
              </a:spcBef>
              <a:spcAft>
                <a:spcPts val="0"/>
              </a:spcAft>
              <a:buClrTx/>
              <a:buSzTx/>
              <a:buFontTx/>
              <a:buNone/>
              <a:defRPr/>
            </a:pPr>
            <a:r>
              <a:rPr lang="en-GB" sz="2800" b="0" i="0" u="none" strike="noStrike" cap="none" spc="0">
                <a:ln>
                  <a:noFill/>
                </a:ln>
                <a:solidFill>
                  <a:srgbClr val="FFFFFF"/>
                </a:solidFill>
                <a:latin typeface="Garamond"/>
                <a:ea typeface="+mn-ea"/>
                <a:cs typeface="Arial"/>
              </a:rPr>
              <a:t>Archiving &amp; Digital Preservation</a:t>
            </a:r>
            <a:endParaRPr/>
          </a:p>
        </p:txBody>
      </p:sp>
      <p:sp>
        <p:nvSpPr>
          <p:cNvPr id="10" name="Rounded Rectangle 5"/>
          <p:cNvSpPr/>
          <p:nvPr/>
        </p:nvSpPr>
        <p:spPr bwMode="auto">
          <a:xfrm>
            <a:off x="248311" y="1904994"/>
            <a:ext cx="2647949" cy="2647949"/>
          </a:xfrm>
          <a:prstGeom prst="roundRect">
            <a:avLst>
              <a:gd name="adj" fmla="val 16667"/>
            </a:avLst>
          </a:prstGeom>
          <a:solidFill>
            <a:schemeClr val="accent1"/>
          </a:solidFill>
          <a:ln w="25400" cap="flat" cmpd="sng" algn="ctr">
            <a:noFill/>
            <a:prstDash val="solid"/>
          </a:ln>
        </p:spPr>
        <p:txBody>
          <a:bodyPr anchor="ctr"/>
          <a:lstStyle/>
          <a:p>
            <a:pPr marL="0" marR="0" lvl="0" indent="0" algn="ctr" defTabSz="914400">
              <a:lnSpc>
                <a:spcPct val="100000"/>
              </a:lnSpc>
              <a:spcBef>
                <a:spcPts val="0"/>
              </a:spcBef>
              <a:spcAft>
                <a:spcPts val="0"/>
              </a:spcAft>
              <a:buClrTx/>
              <a:buSzTx/>
              <a:buFontTx/>
              <a:buNone/>
              <a:defRPr/>
            </a:pPr>
            <a:r>
              <a:rPr lang="en-GB" sz="2800" b="0" i="0" u="none" strike="noStrike" cap="none" spc="0">
                <a:ln>
                  <a:noFill/>
                </a:ln>
                <a:solidFill>
                  <a:srgbClr val="FFFFFF"/>
                </a:solidFill>
                <a:latin typeface="Garamond"/>
                <a:ea typeface="+mn-ea"/>
                <a:cs typeface="Arial"/>
              </a:rPr>
              <a:t>Project </a:t>
            </a:r>
            <a:br>
              <a:rPr lang="en-GB" sz="2800" b="0" i="0" u="none" strike="noStrike" cap="none" spc="0">
                <a:ln>
                  <a:noFill/>
                </a:ln>
                <a:solidFill>
                  <a:srgbClr val="FFFFFF"/>
                </a:solidFill>
                <a:latin typeface="Garamond"/>
                <a:ea typeface="+mn-ea"/>
                <a:cs typeface="Arial"/>
              </a:rPr>
            </a:br>
            <a:r>
              <a:rPr lang="en-GB" sz="2800" b="0" i="0" u="none" strike="noStrike" cap="none" spc="0">
                <a:ln>
                  <a:noFill/>
                </a:ln>
                <a:solidFill>
                  <a:srgbClr val="FFFFFF"/>
                </a:solidFill>
                <a:latin typeface="Garamond"/>
                <a:ea typeface="+mn-ea"/>
                <a:cs typeface="Arial"/>
              </a:rPr>
              <a:t>Management</a:t>
            </a:r>
          </a:p>
        </p:txBody>
      </p:sp>
      <p:pic>
        <p:nvPicPr>
          <p:cNvPr id="12" name="Picture 1">
            <a:extLst>
              <a:ext uri="{FF2B5EF4-FFF2-40B4-BE49-F238E27FC236}">
                <a16:creationId xmlns:a16="http://schemas.microsoft.com/office/drawing/2014/main" id="{06E10BD3-A5E5-3546-932F-C1B3340332BE}"/>
              </a:ext>
            </a:extLst>
          </p:cNvPr>
          <p:cNvPicPr>
            <a:picLocks noChangeAspect="1"/>
          </p:cNvPicPr>
          <p:nvPr/>
        </p:nvPicPr>
        <p:blipFill>
          <a:blip r:embed="rId3"/>
          <a:stretch/>
        </p:blipFill>
        <p:spPr bwMode="auto">
          <a:xfrm>
            <a:off x="614542" y="5598334"/>
            <a:ext cx="1915486" cy="881587"/>
          </a:xfrm>
          <a:prstGeom prst="rect">
            <a:avLst/>
          </a:prstGeom>
        </p:spPr>
      </p:pic>
    </p:spTree>
    <p:extLst>
      <p:ext uri="{BB962C8B-B14F-4D97-AF65-F5344CB8AC3E}">
        <p14:creationId xmlns:p14="http://schemas.microsoft.com/office/powerpoint/2010/main" val="3454367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991FF965-F898-48ED-A9F3-B1F62FA0BDBA}"/>
              </a:ext>
            </a:extLst>
          </p:cNvPr>
          <p:cNvGraphicFramePr>
            <a:graphicFrameLocks noGrp="1"/>
          </p:cNvGraphicFramePr>
          <p:nvPr>
            <p:ph idx="4294967295"/>
          </p:nvPr>
        </p:nvGraphicFramePr>
        <p:xfrm>
          <a:off x="1066800" y="1752601"/>
          <a:ext cx="102870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2C7D75A-322A-3648-9A49-E1F74C9D2C68}"/>
              </a:ext>
            </a:extLst>
          </p:cNvPr>
          <p:cNvPicPr>
            <a:picLocks noChangeAspect="1"/>
          </p:cNvPicPr>
          <p:nvPr/>
        </p:nvPicPr>
        <p:blipFill>
          <a:blip r:embed="rId8"/>
          <a:stretch>
            <a:fillRect/>
          </a:stretch>
        </p:blipFill>
        <p:spPr>
          <a:xfrm>
            <a:off x="9918418" y="5623034"/>
            <a:ext cx="1841781" cy="1057166"/>
          </a:xfrm>
          <a:prstGeom prst="rect">
            <a:avLst/>
          </a:prstGeom>
        </p:spPr>
      </p:pic>
    </p:spTree>
    <p:extLst>
      <p:ext uri="{BB962C8B-B14F-4D97-AF65-F5344CB8AC3E}">
        <p14:creationId xmlns:p14="http://schemas.microsoft.com/office/powerpoint/2010/main" val="1517617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Shape 1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chemeClr val="tx2">
                <a:lumMod val="10000"/>
                <a:lumOff val="90000"/>
              </a:schemeClr>
            </a:solidFill>
          </a:ln>
          <a:effectLst>
            <a:outerShdw blurRad="63500" sx="102000" sy="102000" algn="ctr" rotWithShape="0">
              <a:schemeClr val="bg1">
                <a:lumMod val="8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9C45F024-2468-4D8A-9E11-BB2B1E0A3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BB22BCC-70BB-7042-BF07-C22D5DADA0A6}"/>
              </a:ext>
            </a:extLst>
          </p:cNvPr>
          <p:cNvSpPr>
            <a:spLocks noGrp="1"/>
          </p:cNvSpPr>
          <p:nvPr>
            <p:ph type="title"/>
          </p:nvPr>
        </p:nvSpPr>
        <p:spPr>
          <a:xfrm>
            <a:off x="1524003" y="1999615"/>
            <a:ext cx="9144000" cy="2764028"/>
          </a:xfrm>
        </p:spPr>
        <p:txBody>
          <a:bodyPr vert="horz" lIns="91440" tIns="45720" rIns="91440" bIns="45720" rtlCol="0" anchor="ctr">
            <a:noAutofit/>
          </a:bodyPr>
          <a:lstStyle/>
          <a:p>
            <a:pPr algn="ctr"/>
            <a:r>
              <a:rPr lang="en-US" sz="2700" dirty="0"/>
              <a:t>“Scalability is possible only if project elements do not form transformative relationships that might change the project as elements are added. But transformative relationships are the medium for the emergence of diversity. Scalability projects banish meaningful diversity, which is to say, diversity that might change things.”</a:t>
            </a:r>
            <a:br>
              <a:rPr lang="en-US" sz="2800" dirty="0"/>
            </a:br>
            <a:br>
              <a:rPr lang="en-US" sz="2800" dirty="0"/>
            </a:br>
            <a:r>
              <a:rPr lang="en-US" sz="2000" dirty="0"/>
              <a:t>Tsing, Anna </a:t>
            </a:r>
            <a:r>
              <a:rPr lang="en-US" sz="2000" dirty="0" err="1"/>
              <a:t>Lowenhaupt</a:t>
            </a:r>
            <a:r>
              <a:rPr lang="en-US" sz="2000" dirty="0"/>
              <a:t>. 2012. “On </a:t>
            </a:r>
            <a:r>
              <a:rPr lang="en-US" sz="2000" dirty="0" err="1"/>
              <a:t>Nonscalability</a:t>
            </a:r>
            <a:r>
              <a:rPr lang="en-US" sz="2000" dirty="0"/>
              <a:t>. The Living World Is Not Amenable to Precision-Nested Scales.” </a:t>
            </a:r>
            <a:r>
              <a:rPr lang="en-US" sz="2000" i="1" dirty="0"/>
              <a:t>Common Knowledge</a:t>
            </a:r>
            <a:r>
              <a:rPr lang="en-US" sz="2000" dirty="0"/>
              <a:t> 18 (3): 507. </a:t>
            </a:r>
            <a:r>
              <a:rPr lang="en-US" sz="2000" dirty="0">
                <a:hlinkClick r:id="rId2"/>
              </a:rPr>
              <a:t>https://doi.org/10.1215/0961754X-1630424</a:t>
            </a:r>
            <a:r>
              <a:rPr lang="en-US" sz="2000" dirty="0"/>
              <a:t>.</a:t>
            </a:r>
            <a:br>
              <a:rPr lang="en-US" sz="2800" dirty="0"/>
            </a:br>
            <a:endParaRPr lang="en-US" sz="2800" dirty="0"/>
          </a:p>
        </p:txBody>
      </p:sp>
      <p:sp>
        <p:nvSpPr>
          <p:cNvPr id="19" name="Rectangle 1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033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1792" y="1161288"/>
            <a:ext cx="3602736" cy="4526280"/>
          </a:xfrm>
        </p:spPr>
        <p:txBody>
          <a:bodyPr vert="horz" lIns="91440" tIns="45720" rIns="91440" bIns="45720" rtlCol="0" anchor="ctr">
            <a:normAutofit/>
          </a:bodyPr>
          <a:lstStyle/>
          <a:p>
            <a:r>
              <a:rPr lang="en-US" sz="4000"/>
              <a:t>Scaling Small</a:t>
            </a:r>
          </a:p>
        </p:txBody>
      </p:sp>
      <p:sp>
        <p:nvSpPr>
          <p:cNvPr id="20" name="Rectangle 19">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4294967295"/>
          </p:nvPr>
        </p:nvSpPr>
        <p:spPr>
          <a:xfrm>
            <a:off x="5434149" y="787352"/>
            <a:ext cx="6483531" cy="6070648"/>
          </a:xfrm>
        </p:spPr>
        <p:txBody>
          <a:bodyPr vert="horz" lIns="91440" tIns="45720" rIns="91440" bIns="45720" rtlCol="0" anchor="ctr">
            <a:normAutofit/>
          </a:bodyPr>
          <a:lstStyle/>
          <a:p>
            <a:pPr>
              <a:lnSpc>
                <a:spcPct val="100000"/>
              </a:lnSpc>
            </a:pPr>
            <a:r>
              <a:rPr lang="en-US" sz="2400" dirty="0"/>
              <a:t>Working to capacity: 50 books (punctum), 30 (LSP/OBP), 5 (OHP/Mattering) a year</a:t>
            </a:r>
          </a:p>
          <a:p>
            <a:pPr>
              <a:lnSpc>
                <a:spcPct val="100000"/>
              </a:lnSpc>
            </a:pPr>
            <a:r>
              <a:rPr lang="en-US" sz="2400" dirty="0"/>
              <a:t>Scaling through horizontal and vertical collaborations</a:t>
            </a:r>
          </a:p>
          <a:p>
            <a:pPr>
              <a:lnSpc>
                <a:spcPct val="100000"/>
              </a:lnSpc>
            </a:pPr>
            <a:r>
              <a:rPr lang="en-US" sz="2400" dirty="0"/>
              <a:t>Open source infrastructures: software, platforms, and tools</a:t>
            </a:r>
          </a:p>
          <a:p>
            <a:pPr>
              <a:lnSpc>
                <a:spcPct val="100000"/>
              </a:lnSpc>
            </a:pPr>
            <a:r>
              <a:rPr lang="en-US" sz="2400" dirty="0"/>
              <a:t>Transparency and openness about funding models and costs</a:t>
            </a:r>
          </a:p>
          <a:p>
            <a:pPr>
              <a:lnSpc>
                <a:spcPct val="100000"/>
              </a:lnSpc>
            </a:pPr>
            <a:r>
              <a:rPr lang="en-US" sz="2400" dirty="0"/>
              <a:t>No or low BPCs and fee-waivers</a:t>
            </a:r>
          </a:p>
          <a:p>
            <a:pPr>
              <a:lnSpc>
                <a:spcPct val="100000"/>
              </a:lnSpc>
            </a:pPr>
            <a:r>
              <a:rPr lang="en-US" sz="2400" dirty="0"/>
              <a:t>Resources and skills sharing</a:t>
            </a:r>
          </a:p>
          <a:p>
            <a:pPr>
              <a:lnSpc>
                <a:spcPct val="100000"/>
              </a:lnSpc>
            </a:pPr>
            <a:r>
              <a:rPr lang="en-US" sz="2400" dirty="0"/>
              <a:t>Experimenting with models and formats</a:t>
            </a:r>
          </a:p>
          <a:p>
            <a:pPr>
              <a:lnSpc>
                <a:spcPct val="100000"/>
              </a:lnSpc>
            </a:pPr>
            <a:r>
              <a:rPr lang="en-US" sz="2400" dirty="0"/>
              <a:t>Situatedness</a:t>
            </a:r>
          </a:p>
          <a:p>
            <a:pPr lvl="1">
              <a:lnSpc>
                <a:spcPct val="100000"/>
              </a:lnSpc>
            </a:pPr>
            <a:endParaRPr lang="en-US" sz="2000" dirty="0"/>
          </a:p>
          <a:p>
            <a:pPr>
              <a:lnSpc>
                <a:spcPct val="100000"/>
              </a:lnSpc>
            </a:pPr>
            <a:endParaRPr lang="en-US" sz="2000" dirty="0"/>
          </a:p>
        </p:txBody>
      </p:sp>
    </p:spTree>
    <p:extLst>
      <p:ext uri="{BB962C8B-B14F-4D97-AF65-F5344CB8AC3E}">
        <p14:creationId xmlns:p14="http://schemas.microsoft.com/office/powerpoint/2010/main" val="3858233095"/>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1437</Words>
  <Application>Microsoft Macintosh PowerPoint</Application>
  <PresentationFormat>Widescreen</PresentationFormat>
  <Paragraphs>118</Paragraphs>
  <Slides>23</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Avenir Book</vt:lpstr>
      <vt:lpstr>Avenir Next LT Pro</vt:lpstr>
      <vt:lpstr>Calibri</vt:lpstr>
      <vt:lpstr>Corbel</vt:lpstr>
      <vt:lpstr>Garamond</vt:lpstr>
      <vt:lpstr>AccentBoxVTI</vt:lpstr>
      <vt:lpstr>Scaling Small: Enabling A More Diverse Ecosystem For Scholarly Book Publishing  </vt:lpstr>
      <vt:lpstr>Overview</vt:lpstr>
      <vt:lpstr>COPIM (Community-led Open Publication Infrastructures for Monographs)</vt:lpstr>
      <vt:lpstr>PowerPoint Presentation</vt:lpstr>
      <vt:lpstr>PowerPoint Presentation</vt:lpstr>
      <vt:lpstr>PowerPoint Presentation</vt:lpstr>
      <vt:lpstr>PowerPoint Presentation</vt:lpstr>
      <vt:lpstr>“Scalability is possible only if project elements do not form transformative relationships that might change the project as elements are added. But transformative relationships are the medium for the emergence of diversity. Scalability projects banish meaningful diversity, which is to say, diversity that might change things.”  Tsing, Anna Lowenhaupt. 2012. “On Nonscalability. The Living World Is Not Amenable to Precision-Nested Scales.” Common Knowledge 18 (3): 507. https://doi.org/10.1215/0961754X-1630424. </vt:lpstr>
      <vt:lpstr>Scaling Small</vt:lpstr>
      <vt:lpstr>PowerPoint Presentation</vt:lpstr>
      <vt:lpstr>Scaling Small</vt:lpstr>
      <vt:lpstr>PowerPoint Presentation</vt:lpstr>
      <vt:lpstr>PowerPoint Presentation</vt:lpstr>
      <vt:lpstr>Scaling Small</vt:lpstr>
      <vt:lpstr>“We want to facilitate a more powerful expansion of OA book publishing—by facilitating the growth of more presses like ourselves, which publish OA books without charging authors.”   Lucy Barnes and Rupert Gatti, ‘The Cost of Open Access Books: A Publisher Writes’, Open Book Publishers Blog, 28 May 2020, https://doi.org/10.11647/OBP.0173.0143 </vt:lpstr>
      <vt:lpstr>PowerPoint Presentation</vt:lpstr>
      <vt:lpstr>Scaling Small</vt:lpstr>
      <vt:lpstr>Transparency on Costs</vt:lpstr>
      <vt:lpstr>Scaling Small</vt:lpstr>
      <vt:lpstr>PowerPoint Presentation</vt:lpstr>
      <vt:lpstr>Scaling Small</vt:lpstr>
      <vt:lpstr>“Developing in terms of collaboration and reiteration - rather than growth and expansion - can help prevent the reproduction of this state of affairs not simply by enabling us to place more emphasis on privileging non-standard contributions from others, understood geographically (i.e. in terms of the global South and East), but also in terms of BAME, LGBTQIPA, working class and other nonconforming identities.”  Gary Hall, ‘The Left Can’t Meme?’, Media Gifts (blog), 18 February 2019, http://garyhall.squarespace.com/journal/2019/2/18/the-left-cant-meme.html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Scaling Small: Enabling A More Diverse Ecosystem For Scholarly Book Publishing  </dc:title>
  <dc:creator>Janneke Adema</dc:creator>
  <cp:lastModifiedBy>Janneke Adema</cp:lastModifiedBy>
  <cp:revision>3</cp:revision>
  <dcterms:created xsi:type="dcterms:W3CDTF">2020-10-19T07:31:21Z</dcterms:created>
  <dcterms:modified xsi:type="dcterms:W3CDTF">2020-10-19T08:10:11Z</dcterms:modified>
</cp:coreProperties>
</file>