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336" r:id="rId3"/>
    <p:sldId id="335" r:id="rId4"/>
    <p:sldId id="339" r:id="rId5"/>
    <p:sldId id="338" r:id="rId6"/>
    <p:sldId id="270" r:id="rId7"/>
    <p:sldId id="271" r:id="rId8"/>
    <p:sldId id="337" r:id="rId9"/>
    <p:sldId id="340" r:id="rId10"/>
    <p:sldId id="342" r:id="rId11"/>
    <p:sldId id="343" r:id="rId12"/>
    <p:sldId id="345" r:id="rId13"/>
    <p:sldId id="344" r:id="rId14"/>
    <p:sldId id="289" r:id="rId15"/>
    <p:sldId id="333" r:id="rId16"/>
    <p:sldId id="290" r:id="rId17"/>
    <p:sldId id="291" r:id="rId18"/>
    <p:sldId id="334" r:id="rId19"/>
    <p:sldId id="294" r:id="rId20"/>
    <p:sldId id="264"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43"/>
  </p:normalViewPr>
  <p:slideViewPr>
    <p:cSldViewPr snapToGrid="0" snapToObjects="1">
      <p:cViewPr varScale="1">
        <p:scale>
          <a:sx n="121" d="100"/>
          <a:sy n="121" d="100"/>
        </p:scale>
        <p:origin x="200" y="30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F644B7-7CC0-6641-B1A3-5688B49740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11741F-8BFE-CA4D-837F-32EA7F0D06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D02652-32E5-F845-8AB5-F253E8AA954F}" type="datetimeFigureOut">
              <a:rPr lang="en-US" smtClean="0"/>
              <a:t>5/14/19</a:t>
            </a:fld>
            <a:endParaRPr lang="en-US"/>
          </a:p>
        </p:txBody>
      </p:sp>
      <p:sp>
        <p:nvSpPr>
          <p:cNvPr id="4" name="Footer Placeholder 3">
            <a:extLst>
              <a:ext uri="{FF2B5EF4-FFF2-40B4-BE49-F238E27FC236}">
                <a16:creationId xmlns:a16="http://schemas.microsoft.com/office/drawing/2014/main" id="{517CBFBA-4329-694E-AC69-1F619C1F18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48992F-366B-3A49-BD21-7831F33EFD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3C226-3875-AD4C-B13A-055714EA7A17}" type="slidenum">
              <a:rPr lang="en-US" smtClean="0"/>
              <a:t>‹#›</a:t>
            </a:fld>
            <a:endParaRPr lang="en-US"/>
          </a:p>
        </p:txBody>
      </p:sp>
    </p:spTree>
    <p:extLst>
      <p:ext uri="{BB962C8B-B14F-4D97-AF65-F5344CB8AC3E}">
        <p14:creationId xmlns:p14="http://schemas.microsoft.com/office/powerpoint/2010/main" val="6486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4E1F9-6202-634A-BE88-4AC7BDC84D16}" type="datetimeFigureOut">
              <a:rPr lang="en-US" smtClean="0"/>
              <a:t>5/14/19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A2EC6-1C8A-BB42-9CF2-475FE9E446BF}" type="slidenum">
              <a:rPr lang="en-US" smtClean="0"/>
              <a:t>‹#›</a:t>
            </a:fld>
            <a:endParaRPr lang="en-US"/>
          </a:p>
        </p:txBody>
      </p:sp>
    </p:spTree>
    <p:extLst>
      <p:ext uri="{BB962C8B-B14F-4D97-AF65-F5344CB8AC3E}">
        <p14:creationId xmlns:p14="http://schemas.microsoft.com/office/powerpoint/2010/main" val="2717796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16</a:t>
            </a:fld>
            <a:endParaRPr lang="en-US"/>
          </a:p>
        </p:txBody>
      </p:sp>
    </p:spTree>
    <p:extLst>
      <p:ext uri="{BB962C8B-B14F-4D97-AF65-F5344CB8AC3E}">
        <p14:creationId xmlns:p14="http://schemas.microsoft.com/office/powerpoint/2010/main" val="169572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20</a:t>
            </a:fld>
            <a:endParaRPr lang="en-US"/>
          </a:p>
        </p:txBody>
      </p:sp>
    </p:spTree>
    <p:extLst>
      <p:ext uri="{BB962C8B-B14F-4D97-AF65-F5344CB8AC3E}">
        <p14:creationId xmlns:p14="http://schemas.microsoft.com/office/powerpoint/2010/main" val="248065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21</a:t>
            </a:fld>
            <a:endParaRPr lang="en-US"/>
          </a:p>
        </p:txBody>
      </p:sp>
    </p:spTree>
    <p:extLst>
      <p:ext uri="{BB962C8B-B14F-4D97-AF65-F5344CB8AC3E}">
        <p14:creationId xmlns:p14="http://schemas.microsoft.com/office/powerpoint/2010/main" val="310822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BC49-F8F5-6C4F-AB74-E0DF0BC737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C0DF1-1521-2A4E-822E-BC489B602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E93631-A259-2148-B0F7-CAAE58F96FDD}"/>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947B912B-EE03-D34E-8EF5-25B9F0A78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E5C54-BD1B-D74D-8105-AF64B460B232}"/>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32508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EAA4-0AF4-A740-99B2-D24419B46E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9BC826-FB30-F043-85B9-D928976D5D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3EF4B-C9DC-734D-9EEF-4CE110CB27CF}"/>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F1BC738E-986A-644E-86C6-0C95CAD9E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D6966-8CDF-1847-B785-65B16A1DEC81}"/>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60118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9AC55-9948-6346-A616-6A2D2065A6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17BE32-65C0-3142-AF16-6A6F06BE45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A8B35-690C-2341-9B12-6A48CE76C43E}"/>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F4AF9EB9-6A3E-7443-A79C-61D0064B8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3DD3-7714-C348-961A-113AF639E4D8}"/>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04842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C979-71DF-DE44-AAAB-C4D10BF43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E6EC9-D29F-9747-9BEE-522899A3A2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D1B00-DA76-2B4E-A48D-CB54893AEBC0}"/>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FDD08CCE-8548-264B-81DB-7B42561E4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B2DB9-739B-874A-B1CE-7E36DBD9C44A}"/>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07734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2739-63FE-6B4E-9D54-4895D596B4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7916C-9F6E-5E4F-95AC-6A8391A51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70A5E2-F072-6F4C-A3E5-0D67ECAA2923}"/>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65891AB4-C81D-7440-8DEF-A9573D5C1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EB5F3-B29A-394B-A565-A065DBBF26DF}"/>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39987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4F03-B392-1342-B73C-C9ADF554A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A77C3-E278-A34B-A994-EC51771F41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4FF02-4EBF-194B-A843-F742A6A0BE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9F527-08EC-AD43-9334-1F90913ECE10}"/>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6" name="Footer Placeholder 5">
            <a:extLst>
              <a:ext uri="{FF2B5EF4-FFF2-40B4-BE49-F238E27FC236}">
                <a16:creationId xmlns:a16="http://schemas.microsoft.com/office/drawing/2014/main" id="{915C0D86-BC03-6641-9AB4-BDDA1391A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BDA8B-2E31-DC40-9449-35E9069D59A2}"/>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43778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C48B-9C71-E44C-A442-E65542AF9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D6975-8FC7-8548-B4ED-F8292F5B3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36498C-A854-D843-8C9C-B011878F7C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3110BF-BA21-B94E-BC0D-D1AB4321E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177FC2-3759-324C-8A62-2237844EB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67986C-9560-3D4F-B729-2A770009977A}"/>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8" name="Footer Placeholder 7">
            <a:extLst>
              <a:ext uri="{FF2B5EF4-FFF2-40B4-BE49-F238E27FC236}">
                <a16:creationId xmlns:a16="http://schemas.microsoft.com/office/drawing/2014/main" id="{C3C7AA0E-6283-C442-B37A-714117C97C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A2502E-6D8D-3641-BE8F-10B9B65A2619}"/>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201446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1AE3-3A14-E041-B121-48EB9FB18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3280F2-2B80-1B4D-A5F5-A7E185368D24}"/>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4" name="Footer Placeholder 3">
            <a:extLst>
              <a:ext uri="{FF2B5EF4-FFF2-40B4-BE49-F238E27FC236}">
                <a16:creationId xmlns:a16="http://schemas.microsoft.com/office/drawing/2014/main" id="{85929EC9-AFDE-C841-8D20-BDE582FBED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FC641-200B-A045-B3D6-7FACBF9B0CF3}"/>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84728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CAED3-A765-434C-923C-065291D5E4DE}"/>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3" name="Footer Placeholder 2">
            <a:extLst>
              <a:ext uri="{FF2B5EF4-FFF2-40B4-BE49-F238E27FC236}">
                <a16:creationId xmlns:a16="http://schemas.microsoft.com/office/drawing/2014/main" id="{C81FA7B0-A2A1-314E-8432-9ADB165D8D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0FC51-CD6E-C14B-93B1-5EAAE2DFD03A}"/>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60285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2300-0DB2-FB4A-80B2-D5A53408C4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613934-4BAE-BD4F-A146-DBF5EE8DA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38442-EF3C-4F41-BFF5-B2AC4B371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8FCF71-07D7-1F41-8AF6-79255587F860}"/>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6" name="Footer Placeholder 5">
            <a:extLst>
              <a:ext uri="{FF2B5EF4-FFF2-40B4-BE49-F238E27FC236}">
                <a16:creationId xmlns:a16="http://schemas.microsoft.com/office/drawing/2014/main" id="{5E4FE665-4852-A647-9EBB-00A36F502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C9EC9-84A5-9F43-84DF-C61EE95D94C1}"/>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85698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F673-98DC-CD4A-8542-FF2B2D53D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0F4B42-5718-F044-87EC-9B3909A7E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27521-E95B-AE43-B8D7-5872A9F60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194CF8-B170-B542-AD7E-F2F32F032629}"/>
              </a:ext>
            </a:extLst>
          </p:cNvPr>
          <p:cNvSpPr>
            <a:spLocks noGrp="1"/>
          </p:cNvSpPr>
          <p:nvPr>
            <p:ph type="dt" sz="half" idx="10"/>
          </p:nvPr>
        </p:nvSpPr>
        <p:spPr/>
        <p:txBody>
          <a:bodyPr/>
          <a:lstStyle/>
          <a:p>
            <a:fld id="{8659CA04-B19E-ED48-AD93-933201928439}" type="datetimeFigureOut">
              <a:rPr lang="en-US" smtClean="0"/>
              <a:t>5/14/19</a:t>
            </a:fld>
            <a:endParaRPr lang="en-US"/>
          </a:p>
        </p:txBody>
      </p:sp>
      <p:sp>
        <p:nvSpPr>
          <p:cNvPr id="6" name="Footer Placeholder 5">
            <a:extLst>
              <a:ext uri="{FF2B5EF4-FFF2-40B4-BE49-F238E27FC236}">
                <a16:creationId xmlns:a16="http://schemas.microsoft.com/office/drawing/2014/main" id="{BE8E02E2-3EEB-DD44-BF6C-44C2E5A65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C4F19-E1CE-4645-9E72-1FE5F486809F}"/>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86024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1CFDB-55FB-A443-A4FC-1722C23C8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BE2A0E-F8DD-8B44-9D70-A633613E0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9150B-548B-7947-A31C-FE0B1789A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9CA04-B19E-ED48-AD93-933201928439}" type="datetimeFigureOut">
              <a:rPr lang="en-US" smtClean="0"/>
              <a:t>5/14/19</a:t>
            </a:fld>
            <a:endParaRPr lang="en-US"/>
          </a:p>
        </p:txBody>
      </p:sp>
      <p:sp>
        <p:nvSpPr>
          <p:cNvPr id="5" name="Footer Placeholder 4">
            <a:extLst>
              <a:ext uri="{FF2B5EF4-FFF2-40B4-BE49-F238E27FC236}">
                <a16:creationId xmlns:a16="http://schemas.microsoft.com/office/drawing/2014/main" id="{70F69E8C-D0C5-2440-A2B6-FFCA96AD2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C6DA22-3A5B-EC4B-BDC3-8ACA9DCE5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A3469-0B69-8A4B-86F1-62999A3CBF53}" type="slidenum">
              <a:rPr lang="en-US" smtClean="0"/>
              <a:t>‹#›</a:t>
            </a:fld>
            <a:endParaRPr lang="en-US"/>
          </a:p>
        </p:txBody>
      </p:sp>
    </p:spTree>
    <p:extLst>
      <p:ext uri="{BB962C8B-B14F-4D97-AF65-F5344CB8AC3E}">
        <p14:creationId xmlns:p14="http://schemas.microsoft.com/office/powerpoint/2010/main" val="546116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55C-6B24-EE48-B6A2-7954A1B4D4E0}"/>
              </a:ext>
            </a:extLst>
          </p:cNvPr>
          <p:cNvSpPr>
            <a:spLocks noGrp="1"/>
          </p:cNvSpPr>
          <p:nvPr>
            <p:ph type="title"/>
          </p:nvPr>
        </p:nvSpPr>
        <p:spPr>
          <a:xfrm>
            <a:off x="662152" y="365125"/>
            <a:ext cx="4729655" cy="1460500"/>
          </a:xfrm>
        </p:spPr>
        <p:txBody>
          <a:bodyPr>
            <a:normAutofit fontScale="90000"/>
          </a:bodyPr>
          <a:lstStyle/>
          <a:p>
            <a:br>
              <a:rPr lang="en-US" dirty="0"/>
            </a:br>
            <a:br>
              <a:rPr lang="en-US" dirty="0"/>
            </a:br>
            <a:br>
              <a:rPr lang="en-US" dirty="0"/>
            </a:br>
            <a:r>
              <a:rPr lang="en-GB" dirty="0" err="1">
                <a:latin typeface="Avenir Book" panose="02000503020000020003" pitchFamily="2" charset="0"/>
              </a:rPr>
              <a:t>Posthumanities</a:t>
            </a:r>
            <a:r>
              <a:rPr lang="en-GB" dirty="0">
                <a:latin typeface="Avenir Book" panose="02000503020000020003" pitchFamily="2" charset="0"/>
              </a:rPr>
              <a:t> Publishing</a:t>
            </a:r>
            <a:br>
              <a:rPr lang="en-US" dirty="0"/>
            </a:br>
            <a:br>
              <a:rPr lang="en-US" dirty="0"/>
            </a:br>
            <a:endParaRPr lang="en-US" dirty="0"/>
          </a:p>
        </p:txBody>
      </p:sp>
      <p:sp>
        <p:nvSpPr>
          <p:cNvPr id="3" name="Subtitle 2">
            <a:extLst>
              <a:ext uri="{FF2B5EF4-FFF2-40B4-BE49-F238E27FC236}">
                <a16:creationId xmlns:a16="http://schemas.microsoft.com/office/drawing/2014/main" id="{8F8E0ABA-1E9F-6A49-9C0A-AAB0E2B174F5}"/>
              </a:ext>
            </a:extLst>
          </p:cNvPr>
          <p:cNvSpPr>
            <a:spLocks noGrp="1"/>
          </p:cNvSpPr>
          <p:nvPr>
            <p:ph sz="half" idx="1"/>
          </p:nvPr>
        </p:nvSpPr>
        <p:spPr>
          <a:xfrm>
            <a:off x="662152" y="1825625"/>
            <a:ext cx="5181600" cy="4351338"/>
          </a:xfrm>
        </p:spPr>
        <p:txBody>
          <a:bodyPr>
            <a:normAutofit lnSpcReduction="10000"/>
          </a:bodyPr>
          <a:lstStyle/>
          <a:p>
            <a:pPr marL="0" indent="0">
              <a:buNone/>
            </a:pPr>
            <a:endParaRPr lang="en-GB" b="1" dirty="0"/>
          </a:p>
          <a:p>
            <a:pPr marL="0" indent="0">
              <a:buNone/>
            </a:pPr>
            <a:endParaRPr lang="en-GB" sz="1800" b="1" dirty="0"/>
          </a:p>
          <a:p>
            <a:pPr marL="0" indent="0">
              <a:buNone/>
            </a:pPr>
            <a:endParaRPr lang="en-GB" sz="1800" b="1" dirty="0"/>
          </a:p>
          <a:p>
            <a:pPr marL="0" indent="0">
              <a:buNone/>
            </a:pPr>
            <a:endParaRPr lang="en-GB" sz="1800" b="1" dirty="0"/>
          </a:p>
          <a:p>
            <a:pPr marL="0" indent="0">
              <a:buNone/>
            </a:pPr>
            <a:endParaRPr lang="en-GB" sz="1800" dirty="0"/>
          </a:p>
          <a:p>
            <a:pPr marL="0" indent="0">
              <a:buNone/>
            </a:pPr>
            <a:r>
              <a:rPr lang="en-GB" sz="1800" dirty="0" err="1">
                <a:latin typeface="Avenir Book" panose="02000503020000020003" pitchFamily="2" charset="0"/>
              </a:rPr>
              <a:t>Janneke</a:t>
            </a:r>
            <a:r>
              <a:rPr lang="en-GB" sz="1800" dirty="0">
                <a:latin typeface="Avenir Book" panose="02000503020000020003" pitchFamily="2" charset="0"/>
              </a:rPr>
              <a:t> </a:t>
            </a:r>
            <a:r>
              <a:rPr lang="en-GB" sz="1800" dirty="0" err="1">
                <a:latin typeface="Avenir Book" panose="02000503020000020003" pitchFamily="2" charset="0"/>
              </a:rPr>
              <a:t>Adema</a:t>
            </a:r>
            <a:r>
              <a:rPr lang="en-GB" sz="1800" dirty="0">
                <a:latin typeface="Avenir Book" panose="02000503020000020003" pitchFamily="2" charset="0"/>
              </a:rPr>
              <a:t> and Gary Hall</a:t>
            </a:r>
          </a:p>
          <a:p>
            <a:pPr marL="0" indent="0">
              <a:buNone/>
            </a:pPr>
            <a:r>
              <a:rPr lang="en-GB" sz="1800" b="1" dirty="0">
                <a:latin typeface="Avenir Black" panose="02000503020000020003" pitchFamily="2" charset="0"/>
              </a:rPr>
              <a:t>Centre for </a:t>
            </a:r>
            <a:r>
              <a:rPr lang="en-GB" sz="1800" b="1" dirty="0" err="1">
                <a:latin typeface="Avenir Black" panose="02000503020000020003" pitchFamily="2" charset="0"/>
              </a:rPr>
              <a:t>Postdigital</a:t>
            </a:r>
            <a:r>
              <a:rPr lang="en-GB" sz="1800" b="1" dirty="0">
                <a:latin typeface="Avenir Black" panose="02000503020000020003" pitchFamily="2" charset="0"/>
              </a:rPr>
              <a:t> Cultures</a:t>
            </a:r>
          </a:p>
          <a:p>
            <a:pPr marL="0" indent="0">
              <a:buNone/>
            </a:pPr>
            <a:r>
              <a:rPr lang="en-GB" sz="1800" dirty="0">
                <a:latin typeface="Avenir Book" panose="02000503020000020003" pitchFamily="2" charset="0"/>
              </a:rPr>
              <a:t>Coventry University</a:t>
            </a:r>
          </a:p>
          <a:p>
            <a:pPr marL="0" indent="0">
              <a:buNone/>
            </a:pPr>
            <a:endParaRPr lang="en-GB" sz="1800" dirty="0">
              <a:latin typeface="Avenir Book" panose="02000503020000020003" pitchFamily="2" charset="0"/>
            </a:endParaRPr>
          </a:p>
          <a:p>
            <a:pPr marL="0" indent="0">
              <a:buNone/>
            </a:pPr>
            <a:r>
              <a:rPr lang="en-GB" sz="1600" dirty="0">
                <a:latin typeface="Avenir Book" panose="02000503020000020003" pitchFamily="2" charset="0"/>
              </a:rPr>
              <a:t>SESSION 1:</a:t>
            </a:r>
            <a:endParaRPr lang="en-US" sz="1600" dirty="0">
              <a:latin typeface="Avenir Book" panose="02000503020000020003" pitchFamily="2" charset="0"/>
            </a:endParaRPr>
          </a:p>
          <a:p>
            <a:pPr marL="0" indent="0">
              <a:buNone/>
            </a:pPr>
            <a:r>
              <a:rPr lang="en-GB" sz="1600" dirty="0">
                <a:latin typeface="Avenir Book" panose="02000503020000020003" pitchFamily="2" charset="0"/>
              </a:rPr>
              <a:t>THE CARRIER BAG THEORY OF NON-FICTION</a:t>
            </a:r>
            <a:endParaRPr lang="en-US" sz="1600" dirty="0">
              <a:latin typeface="Avenir Book" panose="02000503020000020003" pitchFamily="2" charset="0"/>
            </a:endParaRPr>
          </a:p>
          <a:p>
            <a:pPr marL="0" indent="0">
              <a:buNone/>
            </a:pPr>
            <a:r>
              <a:rPr lang="en-US" sz="1800" b="1" dirty="0">
                <a:latin typeface="Avenir Black" panose="02000503020000020003" pitchFamily="2" charset="0"/>
              </a:rPr>
              <a:t>Urgent Publishing</a:t>
            </a:r>
          </a:p>
        </p:txBody>
      </p:sp>
      <p:pic>
        <p:nvPicPr>
          <p:cNvPr id="6" name="Content Placeholder 5">
            <a:extLst>
              <a:ext uri="{FF2B5EF4-FFF2-40B4-BE49-F238E27FC236}">
                <a16:creationId xmlns:a16="http://schemas.microsoft.com/office/drawing/2014/main" id="{0B50A4CB-35FB-4849-8392-B897F4479257}"/>
              </a:ext>
            </a:extLst>
          </p:cNvPr>
          <p:cNvPicPr>
            <a:picLocks noGrp="1" noChangeAspect="1"/>
          </p:cNvPicPr>
          <p:nvPr>
            <p:ph sz="half" idx="2"/>
          </p:nvPr>
        </p:nvPicPr>
        <p:blipFill>
          <a:blip r:embed="rId2"/>
          <a:stretch>
            <a:fillRect/>
          </a:stretch>
        </p:blipFill>
        <p:spPr>
          <a:xfrm>
            <a:off x="6019800" y="861848"/>
            <a:ext cx="5620407" cy="5045177"/>
          </a:xfrm>
        </p:spPr>
      </p:pic>
      <p:pic>
        <p:nvPicPr>
          <p:cNvPr id="8" name="Picture 7">
            <a:extLst>
              <a:ext uri="{FF2B5EF4-FFF2-40B4-BE49-F238E27FC236}">
                <a16:creationId xmlns:a16="http://schemas.microsoft.com/office/drawing/2014/main" id="{2E8182AD-06FB-2D44-9FA8-4D7200A79441}"/>
              </a:ext>
            </a:extLst>
          </p:cNvPr>
          <p:cNvPicPr>
            <a:picLocks noChangeAspect="1"/>
          </p:cNvPicPr>
          <p:nvPr/>
        </p:nvPicPr>
        <p:blipFill>
          <a:blip r:embed="rId3"/>
          <a:stretch>
            <a:fillRect/>
          </a:stretch>
        </p:blipFill>
        <p:spPr>
          <a:xfrm>
            <a:off x="10397194" y="5905500"/>
            <a:ext cx="1243013" cy="952500"/>
          </a:xfrm>
          <a:prstGeom prst="rect">
            <a:avLst/>
          </a:prstGeom>
        </p:spPr>
      </p:pic>
    </p:spTree>
    <p:extLst>
      <p:ext uri="{BB962C8B-B14F-4D97-AF65-F5344CB8AC3E}">
        <p14:creationId xmlns:p14="http://schemas.microsoft.com/office/powerpoint/2010/main" val="111166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B26D-89FF-9547-9D3B-BAB5F24DE547}"/>
              </a:ext>
            </a:extLst>
          </p:cNvPr>
          <p:cNvSpPr>
            <a:spLocks noGrp="1"/>
          </p:cNvSpPr>
          <p:nvPr>
            <p:ph type="title"/>
          </p:nvPr>
        </p:nvSpPr>
        <p:spPr/>
        <p:txBody>
          <a:bodyPr/>
          <a:lstStyle/>
          <a:p>
            <a:endParaRPr lang="en-US" dirty="0"/>
          </a:p>
        </p:txBody>
      </p:sp>
      <p:pic>
        <p:nvPicPr>
          <p:cNvPr id="6" name="Content Placeholder 4">
            <a:extLst>
              <a:ext uri="{FF2B5EF4-FFF2-40B4-BE49-F238E27FC236}">
                <a16:creationId xmlns:a16="http://schemas.microsoft.com/office/drawing/2014/main" id="{70FCEA2C-D973-5745-9734-4AD4C71A6784}"/>
              </a:ext>
            </a:extLst>
          </p:cNvPr>
          <p:cNvPicPr>
            <a:picLocks noChangeAspect="1"/>
          </p:cNvPicPr>
          <p:nvPr/>
        </p:nvPicPr>
        <p:blipFill>
          <a:blip r:embed="rId2"/>
          <a:stretch>
            <a:fillRect/>
          </a:stretch>
        </p:blipFill>
        <p:spPr>
          <a:xfrm>
            <a:off x="400049" y="365125"/>
            <a:ext cx="6328640" cy="3364705"/>
          </a:xfrm>
          <a:prstGeom prst="rect">
            <a:avLst/>
          </a:prstGeom>
        </p:spPr>
      </p:pic>
      <p:pic>
        <p:nvPicPr>
          <p:cNvPr id="5" name="Content Placeholder 4">
            <a:extLst>
              <a:ext uri="{FF2B5EF4-FFF2-40B4-BE49-F238E27FC236}">
                <a16:creationId xmlns:a16="http://schemas.microsoft.com/office/drawing/2014/main" id="{427FCC36-BD43-4A48-AB08-65F9694171CD}"/>
              </a:ext>
            </a:extLst>
          </p:cNvPr>
          <p:cNvPicPr>
            <a:picLocks noGrp="1" noChangeAspect="1"/>
          </p:cNvPicPr>
          <p:nvPr>
            <p:ph idx="1"/>
          </p:nvPr>
        </p:nvPicPr>
        <p:blipFill>
          <a:blip r:embed="rId3"/>
          <a:stretch>
            <a:fillRect/>
          </a:stretch>
        </p:blipFill>
        <p:spPr>
          <a:xfrm>
            <a:off x="5371094" y="2480191"/>
            <a:ext cx="6421380" cy="3933825"/>
          </a:xfrm>
        </p:spPr>
      </p:pic>
      <p:sp>
        <p:nvSpPr>
          <p:cNvPr id="7" name="Rectangle 6">
            <a:extLst>
              <a:ext uri="{FF2B5EF4-FFF2-40B4-BE49-F238E27FC236}">
                <a16:creationId xmlns:a16="http://schemas.microsoft.com/office/drawing/2014/main" id="{CEADEDAD-31D3-3445-9BAC-EC714E81059B}"/>
              </a:ext>
            </a:extLst>
          </p:cNvPr>
          <p:cNvSpPr/>
          <p:nvPr/>
        </p:nvSpPr>
        <p:spPr>
          <a:xfrm>
            <a:off x="859779" y="6044684"/>
            <a:ext cx="5868910" cy="369332"/>
          </a:xfrm>
          <a:prstGeom prst="rect">
            <a:avLst/>
          </a:prstGeom>
        </p:spPr>
        <p:txBody>
          <a:bodyPr wrap="square">
            <a:spAutoFit/>
          </a:bodyPr>
          <a:lstStyle/>
          <a:p>
            <a:r>
              <a:rPr lang="en-US" dirty="0" err="1">
                <a:latin typeface="Avenir Book" panose="02000503020000020003" pitchFamily="2" charset="0"/>
              </a:rPr>
              <a:t>photomediationsopenbook.net</a:t>
            </a:r>
            <a:endParaRPr lang="en-US" dirty="0">
              <a:latin typeface="Avenir Book" panose="02000503020000020003" pitchFamily="2" charset="0"/>
            </a:endParaRPr>
          </a:p>
        </p:txBody>
      </p:sp>
    </p:spTree>
    <p:extLst>
      <p:ext uri="{BB962C8B-B14F-4D97-AF65-F5344CB8AC3E}">
        <p14:creationId xmlns:p14="http://schemas.microsoft.com/office/powerpoint/2010/main" val="129447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8D41-111B-1D44-8775-32E9EA7774E8}"/>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1F07FE36-8AEB-A74A-A9B5-B3DE88902BB6}"/>
              </a:ext>
            </a:extLst>
          </p:cNvPr>
          <p:cNvPicPr>
            <a:picLocks noGrp="1" noChangeAspect="1"/>
          </p:cNvPicPr>
          <p:nvPr>
            <p:ph idx="1"/>
          </p:nvPr>
        </p:nvPicPr>
        <p:blipFill>
          <a:blip r:embed="rId2"/>
          <a:stretch>
            <a:fillRect/>
          </a:stretch>
        </p:blipFill>
        <p:spPr>
          <a:xfrm>
            <a:off x="8220075" y="850213"/>
            <a:ext cx="3971925" cy="6007787"/>
          </a:xfrm>
        </p:spPr>
      </p:pic>
      <p:pic>
        <p:nvPicPr>
          <p:cNvPr id="17" name="Picture 16">
            <a:extLst>
              <a:ext uri="{FF2B5EF4-FFF2-40B4-BE49-F238E27FC236}">
                <a16:creationId xmlns:a16="http://schemas.microsoft.com/office/drawing/2014/main" id="{8BE5A02B-50C2-A54F-A90C-83F10D24F596}"/>
              </a:ext>
            </a:extLst>
          </p:cNvPr>
          <p:cNvPicPr>
            <a:picLocks noChangeAspect="1"/>
          </p:cNvPicPr>
          <p:nvPr/>
        </p:nvPicPr>
        <p:blipFill>
          <a:blip r:embed="rId3"/>
          <a:stretch>
            <a:fillRect/>
          </a:stretch>
        </p:blipFill>
        <p:spPr>
          <a:xfrm>
            <a:off x="263637" y="365125"/>
            <a:ext cx="8531002" cy="4705275"/>
          </a:xfrm>
          <a:prstGeom prst="rect">
            <a:avLst/>
          </a:prstGeom>
        </p:spPr>
      </p:pic>
    </p:spTree>
    <p:extLst>
      <p:ext uri="{BB962C8B-B14F-4D97-AF65-F5344CB8AC3E}">
        <p14:creationId xmlns:p14="http://schemas.microsoft.com/office/powerpoint/2010/main" val="2018499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300D-9776-EF46-B314-E0567C0E6C98}"/>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E99D7D01-ED22-C04B-A70B-E7CBDA743833}"/>
              </a:ext>
            </a:extLst>
          </p:cNvPr>
          <p:cNvPicPr>
            <a:picLocks noGrp="1" noChangeAspect="1"/>
          </p:cNvPicPr>
          <p:nvPr>
            <p:ph idx="1"/>
          </p:nvPr>
        </p:nvPicPr>
        <p:blipFill>
          <a:blip r:embed="rId2"/>
          <a:stretch>
            <a:fillRect/>
          </a:stretch>
        </p:blipFill>
        <p:spPr>
          <a:xfrm>
            <a:off x="308883" y="1402557"/>
            <a:ext cx="6870204" cy="3633788"/>
          </a:xfrm>
        </p:spPr>
      </p:pic>
      <p:pic>
        <p:nvPicPr>
          <p:cNvPr id="9" name="Content Placeholder 4">
            <a:extLst>
              <a:ext uri="{FF2B5EF4-FFF2-40B4-BE49-F238E27FC236}">
                <a16:creationId xmlns:a16="http://schemas.microsoft.com/office/drawing/2014/main" id="{ACB3FFBB-B436-DE4D-900E-0D657EBEF6B9}"/>
              </a:ext>
            </a:extLst>
          </p:cNvPr>
          <p:cNvPicPr>
            <a:picLocks noChangeAspect="1"/>
          </p:cNvPicPr>
          <p:nvPr/>
        </p:nvPicPr>
        <p:blipFill>
          <a:blip r:embed="rId3"/>
          <a:stretch>
            <a:fillRect/>
          </a:stretch>
        </p:blipFill>
        <p:spPr>
          <a:xfrm>
            <a:off x="7339013" y="-319544"/>
            <a:ext cx="4852987" cy="7284701"/>
          </a:xfrm>
          <a:prstGeom prst="rect">
            <a:avLst/>
          </a:prstGeom>
        </p:spPr>
      </p:pic>
      <p:sp>
        <p:nvSpPr>
          <p:cNvPr id="10" name="Rectangle 9">
            <a:extLst>
              <a:ext uri="{FF2B5EF4-FFF2-40B4-BE49-F238E27FC236}">
                <a16:creationId xmlns:a16="http://schemas.microsoft.com/office/drawing/2014/main" id="{9CA8C62D-21C8-4E45-B7D8-2C618B2D164C}"/>
              </a:ext>
            </a:extLst>
          </p:cNvPr>
          <p:cNvSpPr/>
          <p:nvPr/>
        </p:nvSpPr>
        <p:spPr>
          <a:xfrm>
            <a:off x="1216572" y="5414718"/>
            <a:ext cx="4463722" cy="369332"/>
          </a:xfrm>
          <a:prstGeom prst="rect">
            <a:avLst/>
          </a:prstGeom>
        </p:spPr>
        <p:txBody>
          <a:bodyPr wrap="none">
            <a:spAutoFit/>
          </a:bodyPr>
          <a:lstStyle/>
          <a:p>
            <a:r>
              <a:rPr lang="en-US" dirty="0" err="1">
                <a:latin typeface="Avenir Book" panose="02000503020000020003" pitchFamily="2" charset="0"/>
              </a:rPr>
              <a:t>photomediations.disruptivemedia.org.uk</a:t>
            </a:r>
            <a:endParaRPr lang="en-US" dirty="0">
              <a:latin typeface="Avenir Book" panose="02000503020000020003" pitchFamily="2" charset="0"/>
            </a:endParaRPr>
          </a:p>
        </p:txBody>
      </p:sp>
    </p:spTree>
    <p:extLst>
      <p:ext uri="{BB962C8B-B14F-4D97-AF65-F5344CB8AC3E}">
        <p14:creationId xmlns:p14="http://schemas.microsoft.com/office/powerpoint/2010/main" val="183247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5A8A-D241-154D-B8E4-90E075575253}"/>
              </a:ext>
            </a:extLst>
          </p:cNvPr>
          <p:cNvSpPr>
            <a:spLocks noGrp="1"/>
          </p:cNvSpPr>
          <p:nvPr>
            <p:ph type="title"/>
          </p:nvPr>
        </p:nvSpPr>
        <p:spPr/>
        <p:txBody>
          <a:bodyPr/>
          <a:lstStyle/>
          <a:p>
            <a:endParaRPr lang="en-US"/>
          </a:p>
        </p:txBody>
      </p:sp>
      <p:pic>
        <p:nvPicPr>
          <p:cNvPr id="6" name="Content Placeholder 4">
            <a:extLst>
              <a:ext uri="{FF2B5EF4-FFF2-40B4-BE49-F238E27FC236}">
                <a16:creationId xmlns:a16="http://schemas.microsoft.com/office/drawing/2014/main" id="{C6E0BC3F-E3A5-C54F-A2C5-A45930E431B6}"/>
              </a:ext>
            </a:extLst>
          </p:cNvPr>
          <p:cNvPicPr>
            <a:picLocks noChangeAspect="1"/>
          </p:cNvPicPr>
          <p:nvPr/>
        </p:nvPicPr>
        <p:blipFill>
          <a:blip r:embed="rId2"/>
          <a:stretch>
            <a:fillRect/>
          </a:stretch>
        </p:blipFill>
        <p:spPr>
          <a:xfrm>
            <a:off x="5013022" y="1478461"/>
            <a:ext cx="7727653" cy="4351338"/>
          </a:xfrm>
          <a:prstGeom prst="rect">
            <a:avLst/>
          </a:prstGeom>
        </p:spPr>
      </p:pic>
      <p:pic>
        <p:nvPicPr>
          <p:cNvPr id="5" name="Content Placeholder 4">
            <a:extLst>
              <a:ext uri="{FF2B5EF4-FFF2-40B4-BE49-F238E27FC236}">
                <a16:creationId xmlns:a16="http://schemas.microsoft.com/office/drawing/2014/main" id="{195BE440-9093-2C43-BB04-D0C57F0E62A6}"/>
              </a:ext>
            </a:extLst>
          </p:cNvPr>
          <p:cNvPicPr>
            <a:picLocks noGrp="1" noChangeAspect="1"/>
          </p:cNvPicPr>
          <p:nvPr>
            <p:ph idx="1"/>
          </p:nvPr>
        </p:nvPicPr>
        <p:blipFill>
          <a:blip r:embed="rId3"/>
          <a:stretch>
            <a:fillRect/>
          </a:stretch>
        </p:blipFill>
        <p:spPr>
          <a:xfrm>
            <a:off x="230528" y="3431082"/>
            <a:ext cx="5390166" cy="3030788"/>
          </a:xfrm>
        </p:spPr>
      </p:pic>
      <p:pic>
        <p:nvPicPr>
          <p:cNvPr id="7" name="Content Placeholder 7">
            <a:extLst>
              <a:ext uri="{FF2B5EF4-FFF2-40B4-BE49-F238E27FC236}">
                <a16:creationId xmlns:a16="http://schemas.microsoft.com/office/drawing/2014/main" id="{90A88F2A-E041-4548-96CA-9828A9F8259D}"/>
              </a:ext>
            </a:extLst>
          </p:cNvPr>
          <p:cNvPicPr>
            <a:picLocks noChangeAspect="1"/>
          </p:cNvPicPr>
          <p:nvPr/>
        </p:nvPicPr>
        <p:blipFill>
          <a:blip r:embed="rId4"/>
          <a:stretch>
            <a:fillRect/>
          </a:stretch>
        </p:blipFill>
        <p:spPr>
          <a:xfrm>
            <a:off x="356286" y="248185"/>
            <a:ext cx="5144402" cy="2885006"/>
          </a:xfrm>
          <a:prstGeom prst="rect">
            <a:avLst/>
          </a:prstGeom>
        </p:spPr>
      </p:pic>
    </p:spTree>
    <p:extLst>
      <p:ext uri="{BB962C8B-B14F-4D97-AF65-F5344CB8AC3E}">
        <p14:creationId xmlns:p14="http://schemas.microsoft.com/office/powerpoint/2010/main" val="414169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403953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221810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14013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34903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AADD-676C-D14E-9F56-F78115A56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EDCEE0-E490-604E-B96E-E26FF5484AB1}"/>
              </a:ext>
            </a:extLst>
          </p:cNvPr>
          <p:cNvPicPr>
            <a:picLocks noGrp="1" noChangeAspect="1"/>
          </p:cNvPicPr>
          <p:nvPr>
            <p:ph idx="1"/>
          </p:nvPr>
        </p:nvPicPr>
        <p:blipFill>
          <a:blip r:embed="rId2"/>
          <a:stretch>
            <a:fillRect/>
          </a:stretch>
        </p:blipFill>
        <p:spPr>
          <a:xfrm>
            <a:off x="717581" y="585787"/>
            <a:ext cx="10816953" cy="5700713"/>
          </a:xfrm>
        </p:spPr>
      </p:pic>
    </p:spTree>
    <p:extLst>
      <p:ext uri="{BB962C8B-B14F-4D97-AF65-F5344CB8AC3E}">
        <p14:creationId xmlns:p14="http://schemas.microsoft.com/office/powerpoint/2010/main" val="208484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panose="02000503020000020003" pitchFamily="2"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01" y="1390650"/>
            <a:ext cx="11714646" cy="5467350"/>
          </a:xfrm>
        </p:spPr>
      </p:pic>
    </p:spTree>
    <p:extLst>
      <p:ext uri="{BB962C8B-B14F-4D97-AF65-F5344CB8AC3E}">
        <p14:creationId xmlns:p14="http://schemas.microsoft.com/office/powerpoint/2010/main" val="150801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97469-29F8-324B-86D0-F6D67B0D1B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5BF30C-1C77-1B4F-B4E2-8B145638522C}"/>
              </a:ext>
            </a:extLst>
          </p:cNvPr>
          <p:cNvSpPr>
            <a:spLocks noGrp="1"/>
          </p:cNvSpPr>
          <p:nvPr>
            <p:ph idx="1"/>
          </p:nvPr>
        </p:nvSpPr>
        <p:spPr/>
        <p:txBody>
          <a:bodyPr>
            <a:normAutofit/>
          </a:bodyPr>
          <a:lstStyle/>
          <a:p>
            <a:pPr marL="0" indent="0" algn="ctr">
              <a:buNone/>
            </a:pPr>
            <a:endParaRPr lang="en-US" sz="3600" dirty="0">
              <a:latin typeface="Avenir Book" panose="02000503020000020003" pitchFamily="2" charset="0"/>
            </a:endParaRPr>
          </a:p>
          <a:p>
            <a:pPr marL="0" indent="0" algn="ctr">
              <a:buNone/>
            </a:pPr>
            <a:r>
              <a:rPr lang="en-US" sz="3600" dirty="0">
                <a:latin typeface="Avenir Book" panose="02000503020000020003" pitchFamily="2" charset="0"/>
              </a:rPr>
              <a:t>“helping cultural bits move around more easily”</a:t>
            </a:r>
          </a:p>
          <a:p>
            <a:pPr marL="0" indent="0" algn="ctr">
              <a:buNone/>
            </a:pPr>
            <a:endParaRPr lang="en-US" dirty="0">
              <a:latin typeface="Avenir Book" panose="02000503020000020003" pitchFamily="2" charset="0"/>
            </a:endParaRPr>
          </a:p>
          <a:p>
            <a:pPr marL="0" indent="0" algn="ctr">
              <a:buNone/>
            </a:pPr>
            <a:endParaRPr lang="en-US" dirty="0">
              <a:latin typeface="Avenir Book" panose="02000503020000020003" pitchFamily="2" charset="0"/>
            </a:endParaRPr>
          </a:p>
          <a:p>
            <a:pPr marL="0" indent="0" algn="ctr">
              <a:buNone/>
            </a:pPr>
            <a:r>
              <a:rPr lang="en-US" dirty="0">
                <a:latin typeface="Avenir Book" panose="02000503020000020003" pitchFamily="2" charset="0"/>
              </a:rPr>
              <a:t>Lev </a:t>
            </a:r>
            <a:r>
              <a:rPr lang="en-US" dirty="0" err="1">
                <a:latin typeface="Avenir Book" panose="02000503020000020003" pitchFamily="2" charset="0"/>
              </a:rPr>
              <a:t>Manovich</a:t>
            </a:r>
            <a:endParaRPr lang="en-US" dirty="0">
              <a:latin typeface="Avenir Book" panose="02000503020000020003" pitchFamily="2" charset="0"/>
            </a:endParaRPr>
          </a:p>
          <a:p>
            <a:pPr marL="0" indent="0" algn="ctr">
              <a:buNone/>
            </a:pPr>
            <a:r>
              <a:rPr lang="en-US" i="1" dirty="0">
                <a:latin typeface="Avenir Book" panose="02000503020000020003" pitchFamily="2" charset="0"/>
              </a:rPr>
              <a:t>The Language of New Media</a:t>
            </a:r>
          </a:p>
        </p:txBody>
      </p:sp>
    </p:spTree>
    <p:extLst>
      <p:ext uri="{BB962C8B-B14F-4D97-AF65-F5344CB8AC3E}">
        <p14:creationId xmlns:p14="http://schemas.microsoft.com/office/powerpoint/2010/main" val="33466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xmlns="">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298739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5026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24806-B42C-424C-A828-2F693666AA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38B8EF-A707-C74A-8680-B15A802AC98E}"/>
              </a:ext>
            </a:extLst>
          </p:cNvPr>
          <p:cNvSpPr>
            <a:spLocks noGrp="1"/>
          </p:cNvSpPr>
          <p:nvPr>
            <p:ph idx="1"/>
          </p:nvPr>
        </p:nvSpPr>
        <p:spPr>
          <a:xfrm>
            <a:off x="838200" y="1900237"/>
            <a:ext cx="10515600" cy="4276725"/>
          </a:xfrm>
        </p:spPr>
        <p:txBody>
          <a:bodyPr/>
          <a:lstStyle/>
          <a:p>
            <a:pPr marL="0" indent="0" algn="ctr">
              <a:buNone/>
            </a:pPr>
            <a:r>
              <a:rPr lang="en-US" dirty="0">
                <a:latin typeface="Avenir Book" panose="02000503020000020003" pitchFamily="2" charset="0"/>
              </a:rPr>
              <a:t>“</a:t>
            </a:r>
            <a:r>
              <a:rPr lang="en-US" sz="3600" dirty="0">
                <a:latin typeface="Avenir Book" panose="02000503020000020003" pitchFamily="2" charset="0"/>
              </a:rPr>
              <a:t>a logic of the fragment or the chunk, a way of seeing the world as discrete modules or nodes, a mode that suppresses relation and context. As such, the lenticular also manages and controls complexity.”</a:t>
            </a:r>
          </a:p>
          <a:p>
            <a:pPr marL="0" indent="0" algn="ctr">
              <a:buNone/>
            </a:pPr>
            <a:endParaRPr lang="en-US" dirty="0">
              <a:latin typeface="Avenir Book" panose="02000503020000020003" pitchFamily="2" charset="0"/>
            </a:endParaRPr>
          </a:p>
          <a:p>
            <a:pPr marL="0" indent="0" algn="ctr">
              <a:buNone/>
            </a:pPr>
            <a:r>
              <a:rPr lang="en-US" dirty="0">
                <a:latin typeface="Avenir Book" panose="02000503020000020003" pitchFamily="2" charset="0"/>
              </a:rPr>
              <a:t>Tara McPherson</a:t>
            </a:r>
          </a:p>
          <a:p>
            <a:pPr marL="0" indent="0" algn="ctr">
              <a:buNone/>
            </a:pPr>
            <a:r>
              <a:rPr lang="en-US" dirty="0">
                <a:latin typeface="Avenir Book" panose="02000503020000020003" pitchFamily="2" charset="0"/>
              </a:rPr>
              <a:t>‘Why Are The Digital Humanities So White?’</a:t>
            </a:r>
          </a:p>
        </p:txBody>
      </p:sp>
    </p:spTree>
    <p:extLst>
      <p:ext uri="{BB962C8B-B14F-4D97-AF65-F5344CB8AC3E}">
        <p14:creationId xmlns:p14="http://schemas.microsoft.com/office/powerpoint/2010/main" val="23318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C50B-B0BE-2A49-BD69-5E9968BD9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9B0321-C3C6-3544-BA13-8BE79801211D}"/>
              </a:ext>
            </a:extLst>
          </p:cNvPr>
          <p:cNvSpPr>
            <a:spLocks noGrp="1"/>
          </p:cNvSpPr>
          <p:nvPr>
            <p:ph idx="1"/>
          </p:nvPr>
        </p:nvSpPr>
        <p:spPr>
          <a:xfrm>
            <a:off x="838200" y="1825625"/>
            <a:ext cx="10515600" cy="4351338"/>
          </a:xfrm>
        </p:spPr>
        <p:txBody>
          <a:bodyPr/>
          <a:lstStyle/>
          <a:p>
            <a:pPr lvl="0"/>
            <a:r>
              <a:rPr lang="en-US" dirty="0">
                <a:latin typeface="Avenir Book" panose="02000503020000020003" pitchFamily="2" charset="0"/>
              </a:rPr>
              <a:t>forms of experimental publishing: hybrid, enhanced, remixed and multimodal, iterative, and living, </a:t>
            </a:r>
            <a:r>
              <a:rPr lang="en-US" dirty="0" err="1">
                <a:latin typeface="Avenir Book" panose="02000503020000020003" pitchFamily="2" charset="0"/>
              </a:rPr>
              <a:t>webtexts</a:t>
            </a:r>
            <a:r>
              <a:rPr lang="en-US" dirty="0">
                <a:latin typeface="Avenir Book" panose="02000503020000020003" pitchFamily="2" charset="0"/>
              </a:rPr>
              <a:t> and post-digital works </a:t>
            </a:r>
          </a:p>
          <a:p>
            <a:pPr lvl="0"/>
            <a:r>
              <a:rPr lang="en-US" dirty="0">
                <a:latin typeface="Avenir Book" panose="02000503020000020003" pitchFamily="2" charset="0"/>
              </a:rPr>
              <a:t>alternative forms of distribution: piracy, P2P file-sharing, radical open access, wikis, distributed networks, </a:t>
            </a:r>
            <a:r>
              <a:rPr lang="en-US" dirty="0" err="1">
                <a:latin typeface="Avenir Book" panose="02000503020000020003" pitchFamily="2" charset="0"/>
              </a:rPr>
              <a:t>postdigital</a:t>
            </a:r>
            <a:r>
              <a:rPr lang="en-US" dirty="0">
                <a:latin typeface="Avenir Book" panose="02000503020000020003" pitchFamily="2" charset="0"/>
              </a:rPr>
              <a:t> print </a:t>
            </a:r>
          </a:p>
          <a:p>
            <a:r>
              <a:rPr lang="en-US" dirty="0">
                <a:latin typeface="Avenir Book" panose="02000503020000020003" pitchFamily="2" charset="0"/>
              </a:rPr>
              <a:t>and distributed authorship practices: collaborative, anonymous, including personas, aliases, pseudonyms, as well as machinic, automatic, generative, and algorithmic authorship</a:t>
            </a:r>
          </a:p>
        </p:txBody>
      </p:sp>
    </p:spTree>
    <p:extLst>
      <p:ext uri="{BB962C8B-B14F-4D97-AF65-F5344CB8AC3E}">
        <p14:creationId xmlns:p14="http://schemas.microsoft.com/office/powerpoint/2010/main" val="271372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8173-DF0C-3642-8E30-082EB1E35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914E36-EE41-9E4C-B707-727A931AC7BC}"/>
              </a:ext>
            </a:extLst>
          </p:cNvPr>
          <p:cNvSpPr>
            <a:spLocks noGrp="1"/>
          </p:cNvSpPr>
          <p:nvPr>
            <p:ph idx="1"/>
          </p:nvPr>
        </p:nvSpPr>
        <p:spPr/>
        <p:txBody>
          <a:bodyPr>
            <a:normAutofit/>
          </a:bodyPr>
          <a:lstStyle/>
          <a:p>
            <a:pPr marL="0" indent="0" algn="ctr">
              <a:buNone/>
            </a:pPr>
            <a:r>
              <a:rPr lang="en-US" sz="3600" dirty="0">
                <a:latin typeface="Avenir Book" panose="02000503020000020003" pitchFamily="2" charset="0"/>
              </a:rPr>
              <a:t>”What are the implications of the decentering of the human and of the rise of digital technologies for the humanities, for theory, for how we practice the (digital) humanities, for how we create, perform, disseminate and access it?”</a:t>
            </a:r>
          </a:p>
        </p:txBody>
      </p:sp>
    </p:spTree>
    <p:extLst>
      <p:ext uri="{BB962C8B-B14F-4D97-AF65-F5344CB8AC3E}">
        <p14:creationId xmlns:p14="http://schemas.microsoft.com/office/powerpoint/2010/main" val="361413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405" y="-91121"/>
            <a:ext cx="8673395" cy="1622456"/>
          </a:xfrm>
        </p:spPr>
        <p:txBody>
          <a:bodyPr>
            <a:normAutofit/>
          </a:bodyPr>
          <a:lstStyle/>
          <a:p>
            <a:pPr algn="ctr"/>
            <a:br>
              <a:rPr lang="en-GB" sz="2800" b="1" dirty="0">
                <a:latin typeface="Avenir Book"/>
                <a:cs typeface="Avenir Book"/>
              </a:rPr>
            </a:br>
            <a:r>
              <a:rPr lang="en-GB" sz="2800" b="1" dirty="0">
                <a:latin typeface="Avenir Book"/>
                <a:cs typeface="Avenir Book"/>
              </a:rPr>
              <a:t>Living Books about Life (Open Humanities Press)</a:t>
            </a:r>
            <a:br>
              <a:rPr lang="en-GB" sz="2800" b="1" dirty="0">
                <a:latin typeface="Avenir Book"/>
                <a:cs typeface="Avenir Book"/>
              </a:rPr>
            </a:br>
            <a:endParaRPr lang="en-GB" sz="2800" b="1" dirty="0">
              <a:latin typeface="Avenir Book"/>
              <a:cs typeface="Avenir Boo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05" y="1097792"/>
            <a:ext cx="8816270" cy="5379895"/>
          </a:xfrm>
          <a:prstGeom prst="rect">
            <a:avLst/>
          </a:prstGeom>
        </p:spPr>
      </p:pic>
      <p:sp>
        <p:nvSpPr>
          <p:cNvPr id="5" name="Content Placeholder 4"/>
          <p:cNvSpPr>
            <a:spLocks noGrp="1"/>
          </p:cNvSpPr>
          <p:nvPr>
            <p:ph idx="1"/>
          </p:nvPr>
        </p:nvSpPr>
        <p:spPr>
          <a:xfrm>
            <a:off x="8198068" y="5738648"/>
            <a:ext cx="2966545" cy="896694"/>
          </a:xfrm>
        </p:spPr>
        <p:txBody>
          <a:bodyPr>
            <a:normAutofit/>
          </a:bodyPr>
          <a:lstStyle/>
          <a:p>
            <a:pPr marL="0" indent="0">
              <a:buNone/>
            </a:pPr>
            <a:r>
              <a:rPr lang="en-GB" sz="1200" b="1" dirty="0" err="1">
                <a:latin typeface="Avenir Book" panose="02000503020000020003" pitchFamily="2" charset="0"/>
              </a:rPr>
              <a:t>livingbooksaboutlife.org</a:t>
            </a:r>
            <a:br>
              <a:rPr lang="en-GB" sz="1200" b="1" dirty="0">
                <a:latin typeface="Avenir Book" panose="02000503020000020003" pitchFamily="2" charset="0"/>
              </a:rPr>
            </a:br>
            <a:endParaRPr lang="en-US" sz="1200" b="1" dirty="0">
              <a:latin typeface="Avenir Book" panose="02000503020000020003" pitchFamily="2" charset="0"/>
            </a:endParaRPr>
          </a:p>
        </p:txBody>
      </p:sp>
    </p:spTree>
    <p:extLst>
      <p:ext uri="{BB962C8B-B14F-4D97-AF65-F5344CB8AC3E}">
        <p14:creationId xmlns:p14="http://schemas.microsoft.com/office/powerpoint/2010/main" val="416926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Bookman Old Style"/>
              <a:cs typeface="Bookman Old Style"/>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28601"/>
            <a:ext cx="10406063" cy="6443662"/>
          </a:xfrm>
        </p:spPr>
      </p:pic>
    </p:spTree>
    <p:extLst>
      <p:ext uri="{BB962C8B-B14F-4D97-AF65-F5344CB8AC3E}">
        <p14:creationId xmlns:p14="http://schemas.microsoft.com/office/powerpoint/2010/main" val="35704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8D11-0818-3246-8FED-999D2CC54F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91AAC40-3123-1247-8730-93517906D613}"/>
              </a:ext>
            </a:extLst>
          </p:cNvPr>
          <p:cNvPicPr>
            <a:picLocks noGrp="1" noChangeAspect="1"/>
          </p:cNvPicPr>
          <p:nvPr>
            <p:ph idx="1"/>
          </p:nvPr>
        </p:nvPicPr>
        <p:blipFill>
          <a:blip r:embed="rId2"/>
          <a:stretch>
            <a:fillRect/>
          </a:stretch>
        </p:blipFill>
        <p:spPr>
          <a:xfrm>
            <a:off x="772574" y="471487"/>
            <a:ext cx="10581226" cy="5691188"/>
          </a:xfrm>
        </p:spPr>
      </p:pic>
    </p:spTree>
    <p:extLst>
      <p:ext uri="{BB962C8B-B14F-4D97-AF65-F5344CB8AC3E}">
        <p14:creationId xmlns:p14="http://schemas.microsoft.com/office/powerpoint/2010/main" val="2359553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00D4-8DDE-FE43-904C-8A3B1B6C54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FADC23-368B-A143-BCD9-6EEE61B8F6CC}"/>
              </a:ext>
            </a:extLst>
          </p:cNvPr>
          <p:cNvPicPr>
            <a:picLocks noGrp="1" noChangeAspect="1"/>
          </p:cNvPicPr>
          <p:nvPr>
            <p:ph idx="1"/>
          </p:nvPr>
        </p:nvPicPr>
        <p:blipFill>
          <a:blip r:embed="rId2"/>
          <a:stretch>
            <a:fillRect/>
          </a:stretch>
        </p:blipFill>
        <p:spPr>
          <a:xfrm>
            <a:off x="-9481" y="0"/>
            <a:ext cx="12396744" cy="6858000"/>
          </a:xfrm>
        </p:spPr>
      </p:pic>
    </p:spTree>
    <p:extLst>
      <p:ext uri="{BB962C8B-B14F-4D97-AF65-F5344CB8AC3E}">
        <p14:creationId xmlns:p14="http://schemas.microsoft.com/office/powerpoint/2010/main" val="3296878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5191</TotalTime>
  <Words>230</Words>
  <Application>Microsoft Macintosh PowerPoint</Application>
  <PresentationFormat>Widescreen</PresentationFormat>
  <Paragraphs>36</Paragraphs>
  <Slides>21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Avenir Black</vt:lpstr>
      <vt:lpstr>Avenir Book</vt:lpstr>
      <vt:lpstr>Bookman Old Style</vt:lpstr>
      <vt:lpstr>Calibri</vt:lpstr>
      <vt:lpstr>Calibri Light</vt:lpstr>
      <vt:lpstr>Office Theme</vt:lpstr>
      <vt:lpstr>   Posthumanities Publishing  </vt:lpstr>
      <vt:lpstr>PowerPoint Presentation</vt:lpstr>
      <vt:lpstr>PowerPoint Presentation</vt:lpstr>
      <vt:lpstr>PowerPoint Presentation</vt:lpstr>
      <vt:lpstr>PowerPoint Presentation</vt:lpstr>
      <vt:lpstr> Living Books about Life (Open Humanities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Print design versioning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Posthumanities Publishing    </dc:title>
  <dc:creator>JA</dc:creator>
  <cp:lastModifiedBy>JA</cp:lastModifiedBy>
  <cp:revision>15</cp:revision>
  <dcterms:created xsi:type="dcterms:W3CDTF">2019-05-10T09:07:35Z</dcterms:created>
  <dcterms:modified xsi:type="dcterms:W3CDTF">2019-05-14T19:26:08Z</dcterms:modified>
</cp:coreProperties>
</file>